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1AEC2A77-C007-4E13-995B-D0A99AE64472}" type="datetimeFigureOut">
              <a:rPr lang="cs-CZ" smtClean="0"/>
              <a:t>05.05.2022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8986961D-4F97-4AE4-B4BC-D34D1878D362}" type="slidenum">
              <a:rPr lang="cs-CZ" smtClean="0"/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5309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C2A77-C007-4E13-995B-D0A99AE64472}" type="datetimeFigureOut">
              <a:rPr lang="cs-CZ" smtClean="0"/>
              <a:t>05.05.2022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6961D-4F97-4AE4-B4BC-D34D1878D3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8744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C2A77-C007-4E13-995B-D0A99AE64472}" type="datetimeFigureOut">
              <a:rPr lang="cs-CZ" smtClean="0"/>
              <a:t>05.05.2022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6961D-4F97-4AE4-B4BC-D34D1878D362}" type="slidenum">
              <a:rPr lang="cs-CZ" smtClean="0"/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4142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C2A77-C007-4E13-995B-D0A99AE64472}" type="datetimeFigureOut">
              <a:rPr lang="cs-CZ" smtClean="0"/>
              <a:t>05.05.2022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6961D-4F97-4AE4-B4BC-D34D1878D362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4963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C2A77-C007-4E13-995B-D0A99AE64472}" type="datetimeFigureOut">
              <a:rPr lang="cs-CZ" smtClean="0"/>
              <a:t>05.05.2022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6961D-4F97-4AE4-B4BC-D34D1878D3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98208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C2A77-C007-4E13-995B-D0A99AE64472}" type="datetimeFigureOut">
              <a:rPr lang="cs-CZ" smtClean="0"/>
              <a:t>05.05.2022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6961D-4F97-4AE4-B4BC-D34D1878D362}" type="slidenum">
              <a:rPr lang="cs-CZ" smtClean="0"/>
              <a:t>‹#›</a:t>
            </a:fld>
            <a:endParaRPr lang="cs-CZ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3333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C2A77-C007-4E13-995B-D0A99AE64472}" type="datetimeFigureOut">
              <a:rPr lang="cs-CZ" smtClean="0"/>
              <a:t>05.05.2022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6961D-4F97-4AE4-B4BC-D34D1878D362}" type="slidenum">
              <a:rPr lang="cs-CZ" smtClean="0"/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03682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C2A77-C007-4E13-995B-D0A99AE64472}" type="datetimeFigureOut">
              <a:rPr lang="cs-CZ" smtClean="0"/>
              <a:t>05.05.2022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6961D-4F97-4AE4-B4BC-D34D1878D362}" type="slidenum">
              <a:rPr lang="cs-CZ" smtClean="0"/>
              <a:t>‹#›</a:t>
            </a:fld>
            <a:endParaRPr lang="cs-CZ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59715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C2A77-C007-4E13-995B-D0A99AE64472}" type="datetimeFigureOut">
              <a:rPr lang="cs-CZ" smtClean="0"/>
              <a:t>05.05.2022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6961D-4F97-4AE4-B4BC-D34D1878D362}" type="slidenum">
              <a:rPr lang="cs-CZ" smtClean="0"/>
              <a:t>‹#›</a:t>
            </a:fld>
            <a:endParaRPr lang="cs-CZ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1444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C2A77-C007-4E13-995B-D0A99AE64472}" type="datetimeFigureOut">
              <a:rPr lang="cs-CZ" smtClean="0"/>
              <a:t>05.05.2022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6961D-4F97-4AE4-B4BC-D34D1878D3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10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C2A77-C007-4E13-995B-D0A99AE64472}" type="datetimeFigureOut">
              <a:rPr lang="cs-CZ" smtClean="0"/>
              <a:t>05.05.2022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6961D-4F97-4AE4-B4BC-D34D1878D362}" type="slidenum">
              <a:rPr lang="cs-CZ" smtClean="0"/>
              <a:t>‹#›</a:t>
            </a:fld>
            <a:endParaRPr lang="cs-CZ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8446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C2A77-C007-4E13-995B-D0A99AE64472}" type="datetimeFigureOut">
              <a:rPr lang="cs-CZ" smtClean="0"/>
              <a:t>05.05.2022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6961D-4F97-4AE4-B4BC-D34D1878D3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5709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C2A77-C007-4E13-995B-D0A99AE64472}" type="datetimeFigureOut">
              <a:rPr lang="cs-CZ" smtClean="0"/>
              <a:t>05.05.2022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6961D-4F97-4AE4-B4BC-D34D1878D362}" type="slidenum">
              <a:rPr lang="cs-CZ" smtClean="0"/>
              <a:t>‹#›</a:t>
            </a:fld>
            <a:endParaRPr lang="cs-CZ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9933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C2A77-C007-4E13-995B-D0A99AE64472}" type="datetimeFigureOut">
              <a:rPr lang="cs-CZ" smtClean="0"/>
              <a:t>05.05.2022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6961D-4F97-4AE4-B4BC-D34D1878D362}" type="slidenum">
              <a:rPr lang="cs-CZ" smtClean="0"/>
              <a:t>‹#›</a:t>
            </a:fld>
            <a:endParaRPr lang="cs-CZ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509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C2A77-C007-4E13-995B-D0A99AE64472}" type="datetimeFigureOut">
              <a:rPr lang="cs-CZ" smtClean="0"/>
              <a:t>05.05.2022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6961D-4F97-4AE4-B4BC-D34D1878D3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6019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C2A77-C007-4E13-995B-D0A99AE64472}" type="datetimeFigureOut">
              <a:rPr lang="cs-CZ" smtClean="0"/>
              <a:t>05.05.2022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6961D-4F97-4AE4-B4BC-D34D1878D362}" type="slidenum">
              <a:rPr lang="cs-CZ" smtClean="0"/>
              <a:t>‹#›</a:t>
            </a:fld>
            <a:endParaRPr lang="cs-CZ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7692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C2A77-C007-4E13-995B-D0A99AE64472}" type="datetimeFigureOut">
              <a:rPr lang="cs-CZ" smtClean="0"/>
              <a:t>05.05.2022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6961D-4F97-4AE4-B4BC-D34D1878D3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1121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AEC2A77-C007-4E13-995B-D0A99AE64472}" type="datetimeFigureOut">
              <a:rPr lang="cs-CZ" smtClean="0"/>
              <a:t>05.05.2022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986961D-4F97-4AE4-B4BC-D34D1878D3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326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6BFA1B7-B5AF-4355-B01D-BC0B306C48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Den výtvarného umění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85CA97F7-877B-423C-A2F3-FEC512772B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19.4.2022</a:t>
            </a:r>
          </a:p>
          <a:p>
            <a:r>
              <a:rPr lang="cs-CZ" dirty="0" smtClean="0"/>
              <a:t>6.A, 6.B, 6.C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517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439"/>
    </mc:Choice>
    <mc:Fallback xmlns="">
      <p:transition advTm="5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9D84DF95-C78E-401A-9010-8FA7014D8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2</a:t>
            </a:r>
            <a:r>
              <a:rPr lang="cs-CZ" b="1" dirty="0" smtClean="0"/>
              <a:t>. </a:t>
            </a:r>
            <a:r>
              <a:rPr lang="cs-CZ" dirty="0" smtClean="0"/>
              <a:t>Ema</a:t>
            </a:r>
            <a:r>
              <a:rPr lang="cs-CZ" dirty="0"/>
              <a:t>, Denisa, Jasmíne, Markéta, </a:t>
            </a:r>
            <a:r>
              <a:rPr lang="cs-CZ" dirty="0" smtClean="0"/>
              <a:t>Daniela </a:t>
            </a:r>
            <a:r>
              <a:rPr lang="cs-CZ" b="1" dirty="0" err="1" smtClean="0"/>
              <a:t>Tiziano</a:t>
            </a:r>
            <a:r>
              <a:rPr lang="cs-CZ" b="1" dirty="0" smtClean="0"/>
              <a:t> - </a:t>
            </a:r>
            <a:r>
              <a:rPr lang="cs-CZ" b="1" dirty="0" err="1"/>
              <a:t>Vecellio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4" name="Zástupný symbol pro obsah 3" descr="Portrait Of A Lady by Tiziano Vecellio Titian Old Masters Reproduction -  xzendor7">
            <a:extLst>
              <a:ext uri="{FF2B5EF4-FFF2-40B4-BE49-F238E27FC236}">
                <a16:creationId xmlns="" xmlns:a16="http://schemas.microsoft.com/office/drawing/2014/main" id="{D65CAD1A-148D-46F0-B951-DE3C1200848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691" y="2681056"/>
            <a:ext cx="2612975" cy="3258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8A528D77-D804-4083-852C-A3E84118F75B}"/>
              </a:ext>
            </a:extLst>
          </p:cNvPr>
          <p:cNvPicPr/>
          <p:nvPr/>
        </p:nvPicPr>
        <p:blipFill rotWithShape="1">
          <a:blip r:embed="rId3"/>
          <a:srcRect l="36690" t="15443" r="36022" b="20174"/>
          <a:stretch/>
        </p:blipFill>
        <p:spPr bwMode="auto">
          <a:xfrm>
            <a:off x="6400801" y="2104009"/>
            <a:ext cx="3364636" cy="38351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5384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16"/>
    </mc:Choice>
    <mc:Fallback xmlns="">
      <p:transition spd="slow" advTm="8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EE43DEC-A37E-4098-BF5D-69D514C54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/>
            </a:r>
            <a:br>
              <a:rPr lang="cs-CZ" b="1" dirty="0"/>
            </a:br>
            <a:r>
              <a:rPr lang="cs-CZ" b="1" dirty="0"/>
              <a:t/>
            </a:r>
            <a:br>
              <a:rPr lang="cs-CZ" b="1" dirty="0"/>
            </a:br>
            <a:r>
              <a:rPr lang="cs-CZ" b="1" dirty="0"/>
              <a:t>3</a:t>
            </a:r>
            <a:r>
              <a:rPr lang="cs-CZ" b="1" dirty="0" smtClean="0"/>
              <a:t>. </a:t>
            </a:r>
            <a:r>
              <a:rPr lang="cs-CZ" dirty="0" smtClean="0"/>
              <a:t>Dominik</a:t>
            </a:r>
            <a:r>
              <a:rPr lang="cs-CZ" dirty="0"/>
              <a:t>, Vojta, Marek, </a:t>
            </a:r>
            <a:r>
              <a:rPr lang="cs-CZ" dirty="0" smtClean="0"/>
              <a:t>Tomáš</a:t>
            </a:r>
            <a:br>
              <a:rPr lang="cs-CZ" dirty="0" smtClean="0"/>
            </a:br>
            <a:r>
              <a:rPr lang="cs-CZ" b="1" dirty="0" smtClean="0"/>
              <a:t>Leonardo </a:t>
            </a:r>
            <a:r>
              <a:rPr lang="cs-CZ" b="1" dirty="0"/>
              <a:t>da </a:t>
            </a:r>
            <a:r>
              <a:rPr lang="cs-CZ" b="1" dirty="0" smtClean="0"/>
              <a:t>Vinci - </a:t>
            </a:r>
            <a:r>
              <a:rPr lang="cs-CZ" b="1" dirty="0"/>
              <a:t>A</a:t>
            </a:r>
            <a:r>
              <a:rPr lang="cs-CZ" b="1" dirty="0" smtClean="0"/>
              <a:t>utoportrét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4" name="Zástupný symbol pro obsah 3" descr="Leonardo da Vinci | Okénko">
            <a:extLst>
              <a:ext uri="{FF2B5EF4-FFF2-40B4-BE49-F238E27FC236}">
                <a16:creationId xmlns="" xmlns:a16="http://schemas.microsoft.com/office/drawing/2014/main" id="{04182418-166B-4C6A-8796-2C35401F926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889" y="2835876"/>
            <a:ext cx="1943100" cy="235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B21AF41D-B7A2-4702-8933-9BE470FB2A18}"/>
              </a:ext>
            </a:extLst>
          </p:cNvPr>
          <p:cNvPicPr/>
          <p:nvPr/>
        </p:nvPicPr>
        <p:blipFill rotWithShape="1">
          <a:blip r:embed="rId3"/>
          <a:srcRect l="36232" t="15289" r="36480" b="20094"/>
          <a:stretch/>
        </p:blipFill>
        <p:spPr bwMode="auto">
          <a:xfrm>
            <a:off x="5394642" y="2494597"/>
            <a:ext cx="3749358" cy="38085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5061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83"/>
    </mc:Choice>
    <mc:Fallback xmlns="">
      <p:transition spd="slow" advTm="7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34592338-0C5C-4765-8B46-56FD3D00D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4. </a:t>
            </a:r>
            <a:r>
              <a:rPr lang="cs-CZ" dirty="0"/>
              <a:t>Marek, Vasil, </a:t>
            </a:r>
            <a:r>
              <a:rPr lang="cs-CZ" dirty="0" err="1"/>
              <a:t>Natka</a:t>
            </a:r>
            <a:r>
              <a:rPr lang="cs-CZ" dirty="0"/>
              <a:t>, </a:t>
            </a:r>
            <a:r>
              <a:rPr lang="cs-CZ" dirty="0" smtClean="0"/>
              <a:t>Valérie</a:t>
            </a:r>
            <a:br>
              <a:rPr lang="cs-CZ" dirty="0" smtClean="0"/>
            </a:br>
            <a:r>
              <a:rPr lang="cs-CZ" b="1" dirty="0" err="1" smtClean="0"/>
              <a:t>Tintoretto</a:t>
            </a:r>
            <a:r>
              <a:rPr lang="cs-CZ" b="1" dirty="0" smtClean="0"/>
              <a:t> - Portrét </a:t>
            </a:r>
            <a:endParaRPr lang="cs-CZ" dirty="0"/>
          </a:p>
        </p:txBody>
      </p:sp>
      <p:pic>
        <p:nvPicPr>
          <p:cNvPr id="4" name="Zástupný symbol pro obsah 3" descr="Jacopo und Domenico Tintoretto, Werkstatt - Alte Meister 2019/12/18 -  Dosažená cena: EUR 10.240 - Dorotheum">
            <a:extLst>
              <a:ext uri="{FF2B5EF4-FFF2-40B4-BE49-F238E27FC236}">
                <a16:creationId xmlns="" xmlns:a16="http://schemas.microsoft.com/office/drawing/2014/main" id="{93AFD52B-BDE9-43A1-B4CB-636DE5B2846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310" y="2878837"/>
            <a:ext cx="2061556" cy="2373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13A853DF-828E-44C8-B9E3-2C5A725DACCE}"/>
              </a:ext>
            </a:extLst>
          </p:cNvPr>
          <p:cNvPicPr/>
          <p:nvPr/>
        </p:nvPicPr>
        <p:blipFill rotWithShape="1">
          <a:blip r:embed="rId3"/>
          <a:srcRect l="36337" t="14898" r="36316" b="20633"/>
          <a:stretch/>
        </p:blipFill>
        <p:spPr bwMode="auto">
          <a:xfrm>
            <a:off x="5646199" y="2446664"/>
            <a:ext cx="3586464" cy="36511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6545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67"/>
    </mc:Choice>
    <mc:Fallback xmlns="">
      <p:transition spd="slow" advTm="7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AB506FC8-85E4-4499-9004-B86F2180A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/>
            </a:r>
            <a:br>
              <a:rPr lang="cs-CZ" b="1" dirty="0"/>
            </a:br>
            <a:r>
              <a:rPr lang="cs-CZ" b="1" dirty="0"/>
              <a:t>5</a:t>
            </a:r>
            <a:r>
              <a:rPr lang="cs-CZ" b="1" dirty="0" smtClean="0"/>
              <a:t>. </a:t>
            </a:r>
            <a:r>
              <a:rPr lang="cs-CZ" dirty="0" smtClean="0"/>
              <a:t>Sofie</a:t>
            </a:r>
            <a:r>
              <a:rPr lang="cs-CZ" dirty="0"/>
              <a:t>, Štěpánka, Lenka, </a:t>
            </a:r>
            <a:r>
              <a:rPr lang="cs-CZ" dirty="0" smtClean="0"/>
              <a:t>Anastázie</a:t>
            </a:r>
            <a:br>
              <a:rPr lang="cs-CZ" dirty="0" smtClean="0"/>
            </a:br>
            <a:r>
              <a:rPr lang="cs-CZ" b="1" dirty="0" smtClean="0"/>
              <a:t>A</a:t>
            </a:r>
            <a:r>
              <a:rPr lang="cs-CZ" b="1" dirty="0"/>
              <a:t>. </a:t>
            </a:r>
            <a:r>
              <a:rPr lang="cs-CZ" b="1" dirty="0" err="1"/>
              <a:t>Dürer</a:t>
            </a:r>
            <a:r>
              <a:rPr lang="cs-CZ" b="1" dirty="0"/>
              <a:t> </a:t>
            </a:r>
            <a:r>
              <a:rPr lang="cs-CZ" b="1" dirty="0" smtClean="0"/>
              <a:t>– Portrét mladé </a:t>
            </a:r>
            <a:r>
              <a:rPr lang="cs-CZ" b="1" dirty="0"/>
              <a:t>B</a:t>
            </a:r>
            <a:r>
              <a:rPr lang="cs-CZ" b="1" dirty="0" smtClean="0"/>
              <a:t>enátčanky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4" name="Obrázek 3" descr="Albrecht Dürer – Wikipedie">
            <a:extLst>
              <a:ext uri="{FF2B5EF4-FFF2-40B4-BE49-F238E27FC236}">
                <a16:creationId xmlns="" xmlns:a16="http://schemas.microsoft.com/office/drawing/2014/main" id="{4EF83712-30D7-476F-AB0C-93D8C3B5839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074" y="2841143"/>
            <a:ext cx="2068608" cy="2503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420" y="2433811"/>
            <a:ext cx="2846580" cy="3795440"/>
          </a:xfrm>
        </p:spPr>
      </p:pic>
    </p:spTree>
    <p:extLst>
      <p:ext uri="{BB962C8B-B14F-4D97-AF65-F5344CB8AC3E}">
        <p14:creationId xmlns:p14="http://schemas.microsoft.com/office/powerpoint/2010/main" val="330316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16"/>
    </mc:Choice>
    <mc:Fallback xmlns="">
      <p:transition spd="slow" advTm="8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2008644-889F-4BE2-8A53-6E92CE228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6</a:t>
            </a:r>
            <a:r>
              <a:rPr lang="cs-CZ" b="1" dirty="0" smtClean="0"/>
              <a:t>. </a:t>
            </a:r>
            <a:r>
              <a:rPr lang="cs-CZ" dirty="0" smtClean="0"/>
              <a:t>Adéla</a:t>
            </a:r>
            <a:r>
              <a:rPr lang="cs-CZ" dirty="0"/>
              <a:t>, Natálie, Lucka, </a:t>
            </a:r>
            <a:r>
              <a:rPr lang="cs-CZ" dirty="0" err="1" smtClean="0"/>
              <a:t>Sněža</a:t>
            </a: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 </a:t>
            </a:r>
            <a:r>
              <a:rPr lang="cs-CZ" b="1" dirty="0"/>
              <a:t>Leonardo da Vinci </a:t>
            </a:r>
            <a:r>
              <a:rPr lang="cs-CZ" b="1" dirty="0" smtClean="0"/>
              <a:t>– Dáma </a:t>
            </a:r>
            <a:r>
              <a:rPr lang="cs-CZ" b="1" dirty="0"/>
              <a:t>s hranostajem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4" name="Zástupný symbol pro obsah 3" descr="C:\Users\Dell\AppData\Local\Microsoft\Windows\INetCache\Content.MSO\E2096799.tmp">
            <a:extLst>
              <a:ext uri="{FF2B5EF4-FFF2-40B4-BE49-F238E27FC236}">
                <a16:creationId xmlns="" xmlns:a16="http://schemas.microsoft.com/office/drawing/2014/main" id="{09CF1C05-339E-473D-87EE-885AB9BD1A24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002" y="2791303"/>
            <a:ext cx="1743075" cy="261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5AF1309A-3FE7-4C35-8457-054EEB666D8F}"/>
              </a:ext>
            </a:extLst>
          </p:cNvPr>
          <p:cNvPicPr/>
          <p:nvPr/>
        </p:nvPicPr>
        <p:blipFill rotWithShape="1">
          <a:blip r:embed="rId3"/>
          <a:srcRect l="38295" t="14473" r="37397" b="19892"/>
          <a:stretch/>
        </p:blipFill>
        <p:spPr bwMode="auto">
          <a:xfrm>
            <a:off x="5288279" y="2202179"/>
            <a:ext cx="3775821" cy="41098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7260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48"/>
    </mc:Choice>
    <mc:Fallback xmlns="">
      <p:transition spd="slow" advTm="7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608585F1-15F6-4AA2-9F17-A69E9F388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6.C</a:t>
            </a:r>
            <a:br>
              <a:rPr lang="cs-CZ" dirty="0"/>
            </a:br>
            <a:r>
              <a:rPr lang="cs-CZ" dirty="0"/>
              <a:t>1</a:t>
            </a:r>
            <a:r>
              <a:rPr lang="cs-CZ" dirty="0" smtClean="0"/>
              <a:t>. </a:t>
            </a:r>
            <a:r>
              <a:rPr lang="cs-CZ" b="1" dirty="0" smtClean="0"/>
              <a:t>Egypt-mumifikace - </a:t>
            </a:r>
            <a:r>
              <a:rPr lang="cs-CZ" b="1" dirty="0"/>
              <a:t>M</a:t>
            </a:r>
            <a:r>
              <a:rPr lang="cs-CZ" b="1" dirty="0" smtClean="0"/>
              <a:t>umie </a:t>
            </a:r>
            <a:endParaRPr lang="cs-CZ" dirty="0"/>
          </a:p>
        </p:txBody>
      </p:sp>
      <p:pic>
        <p:nvPicPr>
          <p:cNvPr id="4" name="Zástupný symbol pro obsah 3" descr="C:\Users\Dell\AppData\Local\Microsoft\Windows\INetCache\Content.MSO\DB54604.tmp">
            <a:extLst>
              <a:ext uri="{FF2B5EF4-FFF2-40B4-BE49-F238E27FC236}">
                <a16:creationId xmlns="" xmlns:a16="http://schemas.microsoft.com/office/drawing/2014/main" id="{BE68820A-45CD-40BA-80EC-0C1BC9B94DA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633" y="2951102"/>
            <a:ext cx="1743075" cy="261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D4FB4509-9A62-48E8-9B45-13C47D88AE48}"/>
              </a:ext>
            </a:extLst>
          </p:cNvPr>
          <p:cNvPicPr/>
          <p:nvPr/>
        </p:nvPicPr>
        <p:blipFill rotWithShape="1">
          <a:blip r:embed="rId3"/>
          <a:srcRect l="22587" t="9581" r="56545" b="11126"/>
          <a:stretch/>
        </p:blipFill>
        <p:spPr bwMode="auto">
          <a:xfrm>
            <a:off x="3950526" y="2690267"/>
            <a:ext cx="2405886" cy="34175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59289737-DAE7-4BEE-BE21-08C543B9FF66}"/>
              </a:ext>
            </a:extLst>
          </p:cNvPr>
          <p:cNvPicPr/>
          <p:nvPr/>
        </p:nvPicPr>
        <p:blipFill rotWithShape="1">
          <a:blip r:embed="rId4"/>
          <a:srcRect l="26027" t="15696" r="25129" b="30491"/>
          <a:stretch/>
        </p:blipFill>
        <p:spPr bwMode="auto">
          <a:xfrm>
            <a:off x="7100729" y="3115618"/>
            <a:ext cx="3870637" cy="25394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3849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06"/>
    </mc:Choice>
    <mc:Fallback xmlns="">
      <p:transition spd="slow" advTm="11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A3B5FCAD-A6B2-48A9-B369-D3BEC61A4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2. Mistr Litoměřického </a:t>
            </a:r>
            <a:r>
              <a:rPr lang="cs-CZ" b="1" dirty="0" smtClean="0"/>
              <a:t>oltáře</a:t>
            </a:r>
            <a:br>
              <a:rPr lang="cs-CZ" b="1" dirty="0" smtClean="0"/>
            </a:br>
            <a:r>
              <a:rPr lang="cs-CZ" b="1" dirty="0" smtClean="0"/>
              <a:t>Obraz </a:t>
            </a:r>
            <a:r>
              <a:rPr lang="cs-CZ" b="1" dirty="0"/>
              <a:t>Panny Marie Klasové</a:t>
            </a:r>
            <a:endParaRPr lang="cs-CZ" dirty="0"/>
          </a:p>
        </p:txBody>
      </p:sp>
      <p:pic>
        <p:nvPicPr>
          <p:cNvPr id="4" name="Zástupný symbol pro obsah 3" descr="Mistr Litoměřického oltáře - Oltář s Nejsvětější Trojicí | Národní galerie  Praha - sbírky">
            <a:extLst>
              <a:ext uri="{FF2B5EF4-FFF2-40B4-BE49-F238E27FC236}">
                <a16:creationId xmlns="" xmlns:a16="http://schemas.microsoft.com/office/drawing/2014/main" id="{B3AB17C0-C00B-4E9E-A47E-7F511C0D23F5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239"/>
          <a:stretch/>
        </p:blipFill>
        <p:spPr bwMode="auto">
          <a:xfrm>
            <a:off x="2166151" y="2423605"/>
            <a:ext cx="2086253" cy="36398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28E1C742-AE49-4F49-BFCF-E405C341D9E6}"/>
              </a:ext>
            </a:extLst>
          </p:cNvPr>
          <p:cNvPicPr/>
          <p:nvPr/>
        </p:nvPicPr>
        <p:blipFill rotWithShape="1">
          <a:blip r:embed="rId3"/>
          <a:srcRect l="40818" t="14676" r="36480" b="34772"/>
          <a:stretch/>
        </p:blipFill>
        <p:spPr bwMode="auto">
          <a:xfrm>
            <a:off x="5341619" y="2484119"/>
            <a:ext cx="2870225" cy="36398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0539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87"/>
    </mc:Choice>
    <mc:Fallback xmlns="">
      <p:transition spd="slow" advTm="9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F3FD9AC5-2FC3-4A0F-81B7-99E9B0B67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3.</a:t>
            </a:r>
            <a:r>
              <a:rPr lang="cs-CZ" b="1" dirty="0"/>
              <a:t> Vincent Van </a:t>
            </a:r>
            <a:r>
              <a:rPr lang="cs-CZ" b="1" dirty="0" err="1" smtClean="0"/>
              <a:t>Gogh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b="1" dirty="0" smtClean="0"/>
              <a:t>Autoportrét 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4" name="Zástupný symbol pro obsah 3" descr="C:\Users\Dell\AppData\Local\Microsoft\Windows\INetCache\Content.MSO\58591190.tmp">
            <a:extLst>
              <a:ext uri="{FF2B5EF4-FFF2-40B4-BE49-F238E27FC236}">
                <a16:creationId xmlns="" xmlns:a16="http://schemas.microsoft.com/office/drawing/2014/main" id="{3B234D3E-CB7D-4562-B523-E01310ADA734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0" y="2985271"/>
            <a:ext cx="2019300" cy="226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30F5883C-5397-4EA0-9E9C-889AB45F1FC5}"/>
              </a:ext>
            </a:extLst>
          </p:cNvPr>
          <p:cNvPicPr/>
          <p:nvPr/>
        </p:nvPicPr>
        <p:blipFill rotWithShape="1">
          <a:blip r:embed="rId3"/>
          <a:srcRect l="36232" t="16307" r="36480" b="19688"/>
          <a:stretch/>
        </p:blipFill>
        <p:spPr bwMode="auto">
          <a:xfrm>
            <a:off x="5926094" y="2032987"/>
            <a:ext cx="3555258" cy="42967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809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36"/>
    </mc:Choice>
    <mc:Fallback xmlns="">
      <p:transition spd="slow" advTm="8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1A27C9BA-794D-4B93-ADDE-84CC422E6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4</a:t>
            </a:r>
            <a:r>
              <a:rPr lang="cs-CZ" b="1" dirty="0" smtClean="0"/>
              <a:t>. Jan </a:t>
            </a:r>
            <a:r>
              <a:rPr lang="cs-CZ" b="1" dirty="0"/>
              <a:t>Van </a:t>
            </a:r>
            <a:r>
              <a:rPr lang="cs-CZ" b="1" dirty="0" err="1" smtClean="0"/>
              <a:t>Eyck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b="1" dirty="0" smtClean="0"/>
              <a:t>Madona </a:t>
            </a:r>
            <a:r>
              <a:rPr lang="cs-CZ" b="1" dirty="0"/>
              <a:t>s kancléřem </a:t>
            </a:r>
            <a:r>
              <a:rPr lang="cs-CZ" b="1" dirty="0" err="1"/>
              <a:t>Rolinem</a:t>
            </a:r>
            <a:r>
              <a:rPr lang="cs-CZ" dirty="0"/>
              <a:t> </a:t>
            </a:r>
          </a:p>
        </p:txBody>
      </p:sp>
      <p:pic>
        <p:nvPicPr>
          <p:cNvPr id="4" name="Zástupný symbol pro obsah 3" descr="Madona kancléře Rolina - Wikiwand">
            <a:extLst>
              <a:ext uri="{FF2B5EF4-FFF2-40B4-BE49-F238E27FC236}">
                <a16:creationId xmlns="" xmlns:a16="http://schemas.microsoft.com/office/drawing/2014/main" id="{DAA228CA-09BF-4A32-805A-08E77E7C6D4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301" y="2557993"/>
            <a:ext cx="3161030" cy="331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FD88784A-B60E-451B-9CAF-2DE5F4FCEE5A}"/>
              </a:ext>
            </a:extLst>
          </p:cNvPr>
          <p:cNvPicPr/>
          <p:nvPr/>
        </p:nvPicPr>
        <p:blipFill rotWithShape="1">
          <a:blip r:embed="rId3"/>
          <a:srcRect l="25569" t="15696" r="28913" b="19891"/>
          <a:stretch/>
        </p:blipFill>
        <p:spPr bwMode="auto">
          <a:xfrm>
            <a:off x="5299851" y="2285999"/>
            <a:ext cx="5483848" cy="39538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8147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60"/>
    </mc:Choice>
    <mc:Fallback xmlns="">
      <p:transition spd="slow" advTm="9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2F571FFF-E9C9-4C41-B2DF-D63734488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cs-CZ" b="1" dirty="0"/>
              <a:t/>
            </a:r>
            <a:br>
              <a:rPr lang="cs-CZ" b="1" dirty="0"/>
            </a:br>
            <a:r>
              <a:rPr lang="cs-CZ" b="1" dirty="0"/>
              <a:t>5</a:t>
            </a:r>
            <a:r>
              <a:rPr lang="cs-CZ" b="1" dirty="0" smtClean="0"/>
              <a:t>. Sandro Botticelli</a:t>
            </a:r>
            <a:br>
              <a:rPr lang="cs-CZ" b="1" dirty="0" smtClean="0"/>
            </a:br>
            <a:r>
              <a:rPr lang="cs-CZ" b="1" dirty="0" smtClean="0"/>
              <a:t>Portrét </a:t>
            </a:r>
            <a:r>
              <a:rPr lang="cs-CZ" b="1" dirty="0"/>
              <a:t>mladého muže s červenou čepicí</a:t>
            </a:r>
            <a:r>
              <a:rPr lang="cs-CZ" dirty="0"/>
              <a:t/>
            </a:r>
            <a:br>
              <a:rPr lang="cs-CZ" dirty="0"/>
            </a:br>
            <a:r>
              <a:rPr lang="cs-CZ" b="1" dirty="0"/>
              <a:t> </a:t>
            </a:r>
            <a:endParaRPr lang="cs-CZ" dirty="0"/>
          </a:p>
        </p:txBody>
      </p:sp>
      <p:pic>
        <p:nvPicPr>
          <p:cNvPr id="4" name="Zástupný symbol pro obsah 3" descr="C:\Users\Dell\AppData\Local\Microsoft\Windows\INetCache\Content.MSO\6FE89B87.tmp">
            <a:extLst>
              <a:ext uri="{FF2B5EF4-FFF2-40B4-BE49-F238E27FC236}">
                <a16:creationId xmlns="" xmlns:a16="http://schemas.microsoft.com/office/drawing/2014/main" id="{410F1062-55CC-439E-93BD-8B1E975EBB2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114" y="2873317"/>
            <a:ext cx="2466975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4EF50101-D2A7-446C-877F-B5A3C04EDD4E}"/>
              </a:ext>
            </a:extLst>
          </p:cNvPr>
          <p:cNvPicPr/>
          <p:nvPr/>
        </p:nvPicPr>
        <p:blipFill rotWithShape="1">
          <a:blip r:embed="rId3"/>
          <a:srcRect l="22354" t="10716" r="44312" b="11241"/>
          <a:stretch/>
        </p:blipFill>
        <p:spPr bwMode="auto">
          <a:xfrm>
            <a:off x="3799643" y="2750820"/>
            <a:ext cx="2806262" cy="31250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E68158F5-2125-49BD-A8AE-F44FCD3744A6}"/>
              </a:ext>
            </a:extLst>
          </p:cNvPr>
          <p:cNvPicPr/>
          <p:nvPr/>
        </p:nvPicPr>
        <p:blipFill rotWithShape="1">
          <a:blip r:embed="rId4"/>
          <a:srcRect l="36118" t="12230" r="37282" b="21930"/>
          <a:stretch/>
        </p:blipFill>
        <p:spPr bwMode="auto">
          <a:xfrm>
            <a:off x="7467621" y="2645547"/>
            <a:ext cx="2608534" cy="35343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5505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15"/>
    </mc:Choice>
    <mc:Fallback xmlns="">
      <p:transition spd="slow" advTm="11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C985F254-EDE0-40E3-8C3A-6523C0FEB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859" y="590246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6.A </a:t>
            </a:r>
            <a:br>
              <a:rPr lang="cs-CZ" dirty="0" smtClean="0"/>
            </a:br>
            <a:r>
              <a:rPr lang="cs-CZ" dirty="0" smtClean="0"/>
              <a:t> </a:t>
            </a:r>
            <a:r>
              <a:rPr lang="cs-CZ" dirty="0"/>
              <a:t>E</a:t>
            </a:r>
            <a:r>
              <a:rPr lang="cs-CZ" dirty="0" smtClean="0"/>
              <a:t>gyptské </a:t>
            </a:r>
            <a:r>
              <a:rPr lang="cs-CZ" dirty="0"/>
              <a:t>a římské umění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732" y="2509522"/>
            <a:ext cx="2795450" cy="3727267"/>
          </a:xfrm>
        </p:spPr>
      </p:pic>
    </p:spTree>
    <p:extLst>
      <p:ext uri="{BB962C8B-B14F-4D97-AF65-F5344CB8AC3E}">
        <p14:creationId xmlns:p14="http://schemas.microsoft.com/office/powerpoint/2010/main" val="423314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07"/>
    </mc:Choice>
    <mc:Fallback xmlns="">
      <p:transition spd="slow" advTm="8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3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>
            <a:extLst>
              <a:ext uri="{FF2B5EF4-FFF2-40B4-BE49-F238E27FC236}">
                <a16:creationId xmlns="" xmlns:a16="http://schemas.microsoft.com/office/drawing/2014/main" id="{D68E0619-313F-41E6-BACF-614D62372BD0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36002" t="16103" r="36137" b="37829"/>
          <a:stretch/>
        </p:blipFill>
        <p:spPr bwMode="auto">
          <a:xfrm>
            <a:off x="4030463" y="887767"/>
            <a:ext cx="4722920" cy="49875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1779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52"/>
    </mc:Choice>
    <mc:Fallback xmlns="">
      <p:transition spd="slow" advTm="7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>
            <a:extLst>
              <a:ext uri="{FF2B5EF4-FFF2-40B4-BE49-F238E27FC236}">
                <a16:creationId xmlns="" xmlns:a16="http://schemas.microsoft.com/office/drawing/2014/main" id="{294083D3-8774-47D0-B56E-C5383401BEBA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36117" t="14712" r="36251" b="19682"/>
          <a:stretch/>
        </p:blipFill>
        <p:spPr bwMode="auto">
          <a:xfrm>
            <a:off x="4216893" y="949911"/>
            <a:ext cx="4350058" cy="49254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7567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16"/>
    </mc:Choice>
    <mc:Fallback xmlns="">
      <p:transition spd="slow" advTm="6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16959491-6FCD-4A2E-B170-F8965028F9D2}"/>
              </a:ext>
            </a:extLst>
          </p:cNvPr>
          <p:cNvPicPr/>
          <p:nvPr/>
        </p:nvPicPr>
        <p:blipFill rotWithShape="1">
          <a:blip r:embed="rId2"/>
          <a:srcRect l="28893" t="25072" r="26046" b="24376"/>
          <a:stretch/>
        </p:blipFill>
        <p:spPr bwMode="auto">
          <a:xfrm>
            <a:off x="3098307" y="861133"/>
            <a:ext cx="5903650" cy="46075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0832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88"/>
    </mc:Choice>
    <mc:Fallback xmlns="">
      <p:transition spd="slow" advTm="7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>
            <a:extLst>
              <a:ext uri="{FF2B5EF4-FFF2-40B4-BE49-F238E27FC236}">
                <a16:creationId xmlns="" xmlns:a16="http://schemas.microsoft.com/office/drawing/2014/main" id="{95B8104A-E1A0-44CC-A967-8300B7191BEC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36231" t="15084" r="36480" b="20095"/>
          <a:stretch/>
        </p:blipFill>
        <p:spPr bwMode="auto">
          <a:xfrm>
            <a:off x="3889899" y="834502"/>
            <a:ext cx="4412202" cy="50585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2337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76"/>
    </mc:Choice>
    <mc:Fallback xmlns="">
      <p:transition spd="slow" advTm="6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>
            <a:extLst>
              <a:ext uri="{FF2B5EF4-FFF2-40B4-BE49-F238E27FC236}">
                <a16:creationId xmlns="" xmlns:a16="http://schemas.microsoft.com/office/drawing/2014/main" id="{8107D450-F351-4E1F-B1F9-D0AB82D9E717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36002" t="14473" r="36824" b="20910"/>
          <a:stretch/>
        </p:blipFill>
        <p:spPr bwMode="auto">
          <a:xfrm>
            <a:off x="3844031" y="834501"/>
            <a:ext cx="4580877" cy="50408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0188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60"/>
    </mc:Choice>
    <mc:Fallback xmlns="">
      <p:transition spd="slow" advTm="6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>
            <a:extLst>
              <a:ext uri="{FF2B5EF4-FFF2-40B4-BE49-F238E27FC236}">
                <a16:creationId xmlns="" xmlns:a16="http://schemas.microsoft.com/office/drawing/2014/main" id="{0569777A-E801-4B57-89DF-1B998438D0C0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25913" t="14881" r="27308" b="19688"/>
          <a:stretch/>
        </p:blipFill>
        <p:spPr bwMode="auto">
          <a:xfrm>
            <a:off x="3142695" y="976545"/>
            <a:ext cx="6169981" cy="48987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2575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00"/>
    </mc:Choice>
    <mc:Fallback xmlns="">
      <p:transition spd="slow" advTm="7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388804EB-0705-48BA-B4FF-AF470E658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6.B</a:t>
            </a:r>
            <a:br>
              <a:rPr lang="cs-CZ" dirty="0"/>
            </a:br>
            <a:r>
              <a:rPr lang="cs-CZ" b="1" dirty="0" smtClean="0"/>
              <a:t>1. </a:t>
            </a:r>
            <a:r>
              <a:rPr lang="cs-CZ" dirty="0" smtClean="0"/>
              <a:t>Jakub</a:t>
            </a:r>
            <a:r>
              <a:rPr lang="cs-CZ" dirty="0"/>
              <a:t>, Kryštof, František, Maxim, </a:t>
            </a:r>
            <a:r>
              <a:rPr lang="cs-CZ" dirty="0" smtClean="0"/>
              <a:t>Matyáš</a:t>
            </a:r>
            <a:br>
              <a:rPr lang="cs-CZ" dirty="0" smtClean="0"/>
            </a:br>
            <a:r>
              <a:rPr lang="cs-CZ" b="1" dirty="0" smtClean="0"/>
              <a:t>Leonardo</a:t>
            </a:r>
            <a:r>
              <a:rPr lang="cs-CZ" dirty="0" smtClean="0"/>
              <a:t> </a:t>
            </a:r>
            <a:r>
              <a:rPr lang="cs-CZ" b="1" dirty="0"/>
              <a:t>da Vinci- Mona Lisa</a:t>
            </a:r>
            <a:endParaRPr lang="cs-CZ" dirty="0"/>
          </a:p>
        </p:txBody>
      </p:sp>
      <p:pic>
        <p:nvPicPr>
          <p:cNvPr id="4" name="Zástupný symbol pro obsah 3" descr="C:\Users\Dell\AppData\Local\Microsoft\Windows\INetCache\Content.MSO\4F820420.tmp">
            <a:extLst>
              <a:ext uri="{FF2B5EF4-FFF2-40B4-BE49-F238E27FC236}">
                <a16:creationId xmlns="" xmlns:a16="http://schemas.microsoft.com/office/drawing/2014/main" id="{2E47A9F2-591F-4AFC-B900-0F575229659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786" y="3027792"/>
            <a:ext cx="1847850" cy="246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09147905-6A72-4639-8408-1FEBC2C33660}"/>
              </a:ext>
            </a:extLst>
          </p:cNvPr>
          <p:cNvPicPr/>
          <p:nvPr/>
        </p:nvPicPr>
        <p:blipFill rotWithShape="1">
          <a:blip r:embed="rId3"/>
          <a:srcRect l="36232" t="12842" r="36365" b="20910"/>
          <a:stretch/>
        </p:blipFill>
        <p:spPr bwMode="auto">
          <a:xfrm>
            <a:off x="6096000" y="2468879"/>
            <a:ext cx="3396343" cy="37490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9961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12"/>
    </mc:Choice>
    <mc:Fallback xmlns="">
      <p:transition spd="slow" advTm="7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ký">
  <a:themeElements>
    <a:clrScheme name="Organický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ký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k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95</TotalTime>
  <Words>59</Words>
  <Application>Microsoft Office PowerPoint</Application>
  <PresentationFormat>Širokoúhlá obrazovka</PresentationFormat>
  <Paragraphs>15</Paragraphs>
  <Slides>19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2" baseType="lpstr">
      <vt:lpstr>Arial</vt:lpstr>
      <vt:lpstr>Garamond</vt:lpstr>
      <vt:lpstr>Organický</vt:lpstr>
      <vt:lpstr>Den výtvarného umění</vt:lpstr>
      <vt:lpstr>6.A   Egyptské a římské umění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6.B 1. Jakub, Kryštof, František, Maxim, Matyáš Leonardo da Vinci- Mona Lisa</vt:lpstr>
      <vt:lpstr>2. Ema, Denisa, Jasmíne, Markéta, Daniela Tiziano - Vecellio </vt:lpstr>
      <vt:lpstr>  3. Dominik, Vojta, Marek, Tomáš Leonardo da Vinci - Autoportrét  </vt:lpstr>
      <vt:lpstr>4. Marek, Vasil, Natka, Valérie Tintoretto - Portrét </vt:lpstr>
      <vt:lpstr> 5. Sofie, Štěpánka, Lenka, Anastázie A. Dürer – Portrét mladé Benátčanky </vt:lpstr>
      <vt:lpstr>6. Adéla, Natálie, Lucka, Sněža  Leonardo da Vinci – Dáma s hranostajem </vt:lpstr>
      <vt:lpstr>6.C 1. Egypt-mumifikace - Mumie </vt:lpstr>
      <vt:lpstr>2. Mistr Litoměřického oltáře Obraz Panny Marie Klasové</vt:lpstr>
      <vt:lpstr>3. Vincent Van Gogh Autoportrét  </vt:lpstr>
      <vt:lpstr>4. Jan Van Eyck Madona s kancléřem Rolinem </vt:lpstr>
      <vt:lpstr> 5. Sandro Botticelli Portrét mladého muže s červenou čepicí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Den výtvarného umění</dc:title>
  <dc:creator>Barbora Hlaváčová</dc:creator>
  <cp:lastModifiedBy>Markéta Veselá</cp:lastModifiedBy>
  <cp:revision>8</cp:revision>
  <dcterms:created xsi:type="dcterms:W3CDTF">2022-05-04T11:52:24Z</dcterms:created>
  <dcterms:modified xsi:type="dcterms:W3CDTF">2022-05-05T10:49:41Z</dcterms:modified>
  <cp:contentStatus>Konečný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