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Comfortaa" panose="020B0604020202020204" charset="0"/>
      <p:regular r:id="rId15"/>
      <p:bold r:id="rId16"/>
    </p:embeddedFont>
    <p:embeddedFont>
      <p:font typeface="EB Garamond" panose="020B0604020202020204" charset="0"/>
      <p:regular r:id="rId17"/>
      <p:bold r:id="rId18"/>
      <p:italic r:id="rId19"/>
      <p:boldItalic r:id="rId20"/>
    </p:embeddedFont>
    <p:embeddedFont>
      <p:font typeface="Economica" panose="020B0604020202020204" charset="0"/>
      <p:regular r:id="rId21"/>
      <p:bold r:id="rId22"/>
      <p:italic r:id="rId23"/>
      <p:boldItalic r:id="rId24"/>
    </p:embeddedFont>
    <p:embeddedFont>
      <p:font typeface="Merriweather" panose="020B0604020202020204" charset="-18"/>
      <p:regular r:id="rId25"/>
      <p:bold r:id="rId26"/>
      <p:italic r:id="rId27"/>
      <p:boldItalic r:id="rId28"/>
    </p:embeddedFont>
    <p:embeddedFont>
      <p:font typeface="Montserrat" panose="020B0604020202020204" charset="-18"/>
      <p:regular r:id="rId29"/>
      <p:bold r:id="rId30"/>
      <p:italic r:id="rId31"/>
      <p:boldItalic r:id="rId32"/>
    </p:embeddedFont>
    <p:embeddedFont>
      <p:font typeface="Playfair Display" panose="020B0604020202020204" charset="-18"/>
      <p:regular r:id="rId33"/>
      <p:bold r:id="rId34"/>
      <p:italic r:id="rId35"/>
      <p:boldItalic r:id="rId36"/>
    </p:embeddedFont>
    <p:embeddedFont>
      <p:font typeface="Roboto Serif" panose="020B0604020202020204" charset="-18"/>
      <p:regular r:id="rId37"/>
      <p:bold r:id="rId38"/>
      <p:italic r:id="rId39"/>
      <p:boldItalic r:id="rId40"/>
    </p:embeddedFont>
    <p:embeddedFont>
      <p:font typeface="Shadows Into Light" panose="020B0604020202020204" charset="-18"/>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54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20" Type="http://schemas.openxmlformats.org/officeDocument/2006/relationships/font" Target="fonts/font6.fntdata"/><Relationship Id="rId41"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2e39ca5650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2e39ca5650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2e39ca5650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2e39ca5650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2e39ca5650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2e39ca5650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2e39ca5650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2e39ca5650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2e39ca565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2e39ca565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2e39ca5650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2e39ca5650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2e39ca5650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2e39ca5650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2e39ca5650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2e39ca5650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2e39ca5650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2e39ca5650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2e39ca5650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2e39ca5650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2e39ca5650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2e39ca5650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www.google.com/url?sa=i&amp;url=https%3A%2F%2Fcolnect.com%2Fcs%2Fbanknotes%2Fbanknote%2F13712-500_Schilling_Josef_Ressel-1956-1963_Issues-Rakousko&amp;psig=AOvVaw3SABDJtV-AK4NEjfZPXQjn&amp;ust=1681665697914000&amp;source=images&amp;cd=vfe&amp;ved=0CBEQjRxqFwoTCICOt4azrP4CFQAAAAAdAAAAABAG" TargetMode="External"/><Relationship Id="rId3" Type="http://schemas.openxmlformats.org/officeDocument/2006/relationships/hyperlink" Target="https://zivotopis.osobnosti.cz/josef-ressel.php" TargetMode="External"/><Relationship Id="rId7" Type="http://schemas.openxmlformats.org/officeDocument/2006/relationships/hyperlink" Target="https://im9.cz/iR/importprodukt-orig/d70/d7025b37d17ef368c8a6e64c811b3c47--mmf400x400.jp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upload.wikimedia.org/wikipedia/commons/f/f0/Steam_engine_in_action.gif" TargetMode="External"/><Relationship Id="rId5" Type="http://schemas.openxmlformats.org/officeDocument/2006/relationships/hyperlink" Target="http://edu.techmania.cz/cs/encyklopedie/vedec/1299/ressel" TargetMode="External"/><Relationship Id="rId4" Type="http://schemas.openxmlformats.org/officeDocument/2006/relationships/hyperlink" Target="https://www.sshr.cz/wp-content/uploads/2019/05/dsc01065-e1626691242224.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cs">
                <a:latin typeface="Shadows Into Light"/>
                <a:ea typeface="Shadows Into Light"/>
                <a:cs typeface="Shadows Into Light"/>
                <a:sym typeface="Shadows Into Light"/>
              </a:rPr>
              <a:t>JOSEF RESSEL</a:t>
            </a:r>
            <a:endParaRPr>
              <a:latin typeface="Shadows Into Light"/>
              <a:ea typeface="Shadows Into Light"/>
              <a:cs typeface="Shadows Into Light"/>
              <a:sym typeface="Shadows Into Light"/>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7" name="Google Shape;57;p13"/>
          <p:cNvSpPr txBox="1"/>
          <p:nvPr/>
        </p:nvSpPr>
        <p:spPr>
          <a:xfrm>
            <a:off x="2381250" y="1304925"/>
            <a:ext cx="501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8" name="Google Shape;58;p13"/>
          <p:cNvSpPr txBox="1"/>
          <p:nvPr/>
        </p:nvSpPr>
        <p:spPr>
          <a:xfrm>
            <a:off x="311700" y="754925"/>
            <a:ext cx="38529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 sz="6000">
                <a:latin typeface="Merriweather"/>
                <a:ea typeface="Merriweather"/>
                <a:cs typeface="Merriweather"/>
                <a:sym typeface="Merriweather"/>
              </a:rPr>
              <a:t>JOSEF RESSEL</a:t>
            </a:r>
            <a:endParaRPr sz="600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highlight>
                  <a:srgbClr val="F4CCCC"/>
                </a:highlight>
              </a:rPr>
              <a:t>NEPATENTOVANÉ VYNÁLEZY</a:t>
            </a:r>
            <a:endParaRPr>
              <a:highlight>
                <a:srgbClr val="F4CCCC"/>
              </a:highlight>
            </a:endParaRPr>
          </a:p>
        </p:txBody>
      </p:sp>
      <p:sp>
        <p:nvSpPr>
          <p:cNvPr id="130" name="Google Shape;130;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1150" b="1">
                <a:solidFill>
                  <a:srgbClr val="333333"/>
                </a:solidFill>
                <a:highlight>
                  <a:srgbClr val="CFE2F3"/>
                </a:highlight>
                <a:latin typeface="Comfortaa"/>
                <a:ea typeface="Comfortaa"/>
                <a:cs typeface="Comfortaa"/>
                <a:sym typeface="Comfortaa"/>
              </a:rPr>
              <a:t>Kromě toho vynalezl tyto nepatentované vynálezy: </a:t>
            </a:r>
            <a:r>
              <a:rPr lang="cs" sz="1150">
                <a:solidFill>
                  <a:srgbClr val="333333"/>
                </a:solidFill>
                <a:highlight>
                  <a:srgbClr val="FFF2CC"/>
                </a:highlight>
              </a:rPr>
              <a:t>pneumatická potrubní pošta</a:t>
            </a:r>
            <a:endParaRPr sz="1150">
              <a:solidFill>
                <a:srgbClr val="333333"/>
              </a:solidFill>
              <a:highlight>
                <a:srgbClr val="FFF2CC"/>
              </a:highlight>
            </a:endParaRPr>
          </a:p>
          <a:p>
            <a:pPr marL="0" lvl="0" indent="0" algn="l" rtl="0">
              <a:spcBef>
                <a:spcPts val="1200"/>
              </a:spcBef>
              <a:spcAft>
                <a:spcPts val="0"/>
              </a:spcAft>
              <a:buNone/>
            </a:pPr>
            <a:r>
              <a:rPr lang="cs" sz="1150">
                <a:solidFill>
                  <a:srgbClr val="333333"/>
                </a:solidFill>
                <a:highlight>
                  <a:srgbClr val="FFF2CC"/>
                </a:highlight>
              </a:rPr>
              <a:t> návrh mechanizmu divadelního jeviště</a:t>
            </a:r>
            <a:endParaRPr sz="1150">
              <a:solidFill>
                <a:srgbClr val="333333"/>
              </a:solidFill>
              <a:highlight>
                <a:srgbClr val="FFF2CC"/>
              </a:highlight>
            </a:endParaRPr>
          </a:p>
          <a:p>
            <a:pPr marL="0" lvl="0" indent="0" algn="l" rtl="0">
              <a:spcBef>
                <a:spcPts val="1200"/>
              </a:spcBef>
              <a:spcAft>
                <a:spcPts val="0"/>
              </a:spcAft>
              <a:buNone/>
            </a:pPr>
            <a:r>
              <a:rPr lang="cs" sz="1150">
                <a:solidFill>
                  <a:srgbClr val="333333"/>
                </a:solidFill>
                <a:highlight>
                  <a:srgbClr val="FFF2CC"/>
                </a:highlight>
              </a:rPr>
              <a:t> způsob získávání kuchyňské soli odpařováním</a:t>
            </a:r>
            <a:endParaRPr sz="1150">
              <a:solidFill>
                <a:srgbClr val="333333"/>
              </a:solidFill>
              <a:highlight>
                <a:srgbClr val="FFF2CC"/>
              </a:highlight>
            </a:endParaRPr>
          </a:p>
          <a:p>
            <a:pPr marL="0" lvl="0" indent="0" algn="l" rtl="0">
              <a:spcBef>
                <a:spcPts val="1200"/>
              </a:spcBef>
              <a:spcAft>
                <a:spcPts val="0"/>
              </a:spcAft>
              <a:buNone/>
            </a:pPr>
            <a:r>
              <a:rPr lang="cs" sz="1150">
                <a:solidFill>
                  <a:srgbClr val="333333"/>
                </a:solidFill>
                <a:highlight>
                  <a:srgbClr val="FFF2CC"/>
                </a:highlight>
              </a:rPr>
              <a:t> různé typy jednoúčelových parních strojů</a:t>
            </a:r>
            <a:endParaRPr sz="1150">
              <a:solidFill>
                <a:srgbClr val="333333"/>
              </a:solidFill>
              <a:highlight>
                <a:srgbClr val="FFF2CC"/>
              </a:highlight>
            </a:endParaRPr>
          </a:p>
          <a:p>
            <a:pPr marL="0" lvl="0" indent="0" algn="l" rtl="0">
              <a:spcBef>
                <a:spcPts val="1200"/>
              </a:spcBef>
              <a:spcAft>
                <a:spcPts val="0"/>
              </a:spcAft>
              <a:buNone/>
            </a:pPr>
            <a:r>
              <a:rPr lang="cs" sz="1150">
                <a:solidFill>
                  <a:srgbClr val="333333"/>
                </a:solidFill>
                <a:highlight>
                  <a:srgbClr val="FFF2CC"/>
                </a:highlight>
              </a:rPr>
              <a:t> chemický prostředek k dlouhodobému konzervování dřeva pro stavbu lodí</a:t>
            </a:r>
            <a:endParaRPr sz="1150">
              <a:solidFill>
                <a:srgbClr val="333333"/>
              </a:solidFill>
              <a:highlight>
                <a:srgbClr val="FFF2CC"/>
              </a:highlight>
            </a:endParaRPr>
          </a:p>
          <a:p>
            <a:pPr marL="0" lvl="0" indent="0" algn="l" rtl="0">
              <a:spcBef>
                <a:spcPts val="1200"/>
              </a:spcBef>
              <a:spcAft>
                <a:spcPts val="0"/>
              </a:spcAft>
              <a:buNone/>
            </a:pPr>
            <a:r>
              <a:rPr lang="cs" sz="1150">
                <a:solidFill>
                  <a:srgbClr val="333333"/>
                </a:solidFill>
                <a:highlight>
                  <a:srgbClr val="FFF2CC"/>
                </a:highlight>
              </a:rPr>
              <a:t> přístroj k určování jakosti dřeva</a:t>
            </a:r>
            <a:endParaRPr sz="1150">
              <a:solidFill>
                <a:srgbClr val="333333"/>
              </a:solidFill>
              <a:highlight>
                <a:srgbClr val="FFF2CC"/>
              </a:highlight>
            </a:endParaRPr>
          </a:p>
          <a:p>
            <a:pPr marL="0" lvl="0" indent="0" algn="l" rtl="0">
              <a:spcBef>
                <a:spcPts val="1200"/>
              </a:spcBef>
              <a:spcAft>
                <a:spcPts val="0"/>
              </a:spcAft>
              <a:buNone/>
            </a:pPr>
            <a:r>
              <a:rPr lang="cs" sz="1150">
                <a:solidFill>
                  <a:srgbClr val="333333"/>
                </a:solidFill>
                <a:highlight>
                  <a:srgbClr val="FFF2CC"/>
                </a:highlight>
              </a:rPr>
              <a:t>kapalinový kompas</a:t>
            </a:r>
            <a:endParaRPr sz="1150">
              <a:solidFill>
                <a:srgbClr val="333333"/>
              </a:solidFill>
              <a:highlight>
                <a:srgbClr val="FFF2CC"/>
              </a:highlight>
            </a:endParaRPr>
          </a:p>
          <a:p>
            <a:pPr marL="0" lvl="0" indent="0" algn="l" rtl="0">
              <a:spcBef>
                <a:spcPts val="1200"/>
              </a:spcBef>
              <a:spcAft>
                <a:spcPts val="1200"/>
              </a:spcAft>
              <a:buNone/>
            </a:pPr>
            <a:r>
              <a:rPr lang="cs" sz="1150">
                <a:solidFill>
                  <a:srgbClr val="333333"/>
                </a:solidFill>
                <a:highlight>
                  <a:srgbClr val="FFF2CC"/>
                </a:highlight>
              </a:rPr>
              <a:t>nový způsob výroby mýdla apod. </a:t>
            </a:r>
            <a:endParaRPr>
              <a:highlight>
                <a:srgbClr val="FFF2CC"/>
              </a:highlight>
            </a:endParaRPr>
          </a:p>
        </p:txBody>
      </p:sp>
      <p:sp>
        <p:nvSpPr>
          <p:cNvPr id="131" name="Google Shape;131;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2" name="Google Shape;132;p22"/>
          <p:cNvPicPr preferRelativeResize="0"/>
          <p:nvPr/>
        </p:nvPicPr>
        <p:blipFill>
          <a:blip r:embed="rId3">
            <a:alphaModFix/>
          </a:blip>
          <a:stretch>
            <a:fillRect/>
          </a:stretch>
        </p:blipFill>
        <p:spPr>
          <a:xfrm>
            <a:off x="4772025" y="914400"/>
            <a:ext cx="3810000" cy="3810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Clr>
                <a:schemeClr val="dk1"/>
              </a:buClr>
              <a:buSzPct val="45833"/>
              <a:buFont typeface="Arial"/>
              <a:buNone/>
            </a:pPr>
            <a:r>
              <a:rPr lang="cs" sz="2400">
                <a:solidFill>
                  <a:srgbClr val="93C47D"/>
                </a:solidFill>
                <a:highlight>
                  <a:srgbClr val="274E13"/>
                </a:highlight>
                <a:latin typeface="EB Garamond"/>
                <a:ea typeface="EB Garamond"/>
                <a:cs typeface="EB Garamond"/>
                <a:sym typeface="EB Garamond"/>
              </a:rPr>
              <a:t>zajímavost:</a:t>
            </a:r>
            <a:endParaRPr/>
          </a:p>
        </p:txBody>
      </p:sp>
      <p:sp>
        <p:nvSpPr>
          <p:cNvPr id="138" name="Google Shape;138;p23"/>
          <p:cNvSpPr txBox="1">
            <a:spLocks noGrp="1"/>
          </p:cNvSpPr>
          <p:nvPr>
            <p:ph type="body" idx="1"/>
          </p:nvPr>
        </p:nvSpPr>
        <p:spPr>
          <a:xfrm>
            <a:off x="311700" y="914350"/>
            <a:ext cx="39999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852"/>
              <a:buNone/>
            </a:pPr>
            <a:r>
              <a:rPr lang="cs" sz="991">
                <a:solidFill>
                  <a:srgbClr val="000000"/>
                </a:solidFill>
                <a:highlight>
                  <a:srgbClr val="FFFFFF"/>
                </a:highlight>
                <a:latin typeface="Comfortaa"/>
                <a:ea typeface="Comfortaa"/>
                <a:cs typeface="Comfortaa"/>
                <a:sym typeface="Comfortaa"/>
              </a:rPr>
              <a:t>V září 1852 se dočetl, že anglická admiralita vypsala cenu 20 000 liber pro toho, kdo dokáže, že je prvním vynálezcem lodního šroubu. Neváhal a všechny nákresy, dokumenty a úřední listiny poslal do Londýna. Rozhodnutí anglické admirality se nedočkal. Na služební cestě, když byl ubytován v hostinci v Lublani, zemřel na tyfus. Pohřben je na lublaňském hřbitově Navje. V roce 1934 byla ustanovena komise pro zkoumání Resslovy priority s tímto závěrem: </a:t>
            </a:r>
            <a:r>
              <a:rPr lang="cs" sz="991" i="1">
                <a:solidFill>
                  <a:srgbClr val="000000"/>
                </a:solidFill>
                <a:highlight>
                  <a:srgbClr val="FFFFFF"/>
                </a:highlight>
                <a:latin typeface="Comfortaa"/>
                <a:ea typeface="Comfortaa"/>
                <a:cs typeface="Comfortaa"/>
                <a:sym typeface="Comfortaa"/>
              </a:rPr>
              <a:t>“</a:t>
            </a:r>
            <a:r>
              <a:rPr lang="cs" sz="1091" i="1">
                <a:solidFill>
                  <a:srgbClr val="000000"/>
                </a:solidFill>
                <a:highlight>
                  <a:srgbClr val="FFFFFF"/>
                </a:highlight>
              </a:rPr>
              <a:t>Prvenství vynálezu lodního šroubu nelze přiřknout nikomu ze známých pracovníků na tomto poli, protože v daném případě šlo o problém využití známé Archimedovy spirály k pohonu lodí, na jehož řešení pracovala svými návrhy, neb i praktickými zkouškami v různých obměnách řada pracovníků, a to již v dobách dávno před Resslem. Prioritu praktického použití Archimédovy spirály pro pohon lodí, tj. její úpravou v nejvhodnějším místě v lodním tělese mezi vaznicí a kormidlem lze pro Ressla obhájit jen pro teritorium Evropy, počítajíc v tom i Anglii. Naproti tomu v Americe vykonal již roku 1804, tedy 25 let před Resslem, John Stevens zdařilé praktické pokusy s lodicí opatřenou lodním šroubem. Na základě dosud známých pramenů můžeme tvrdit, že Josef Ressel se zasloužil o praktické použití Archimédova šroubu a ten i o rozvoj lodní dopravy v Evropě na prvním místě před jinými evropskými pracovníky, kterým je v jejich rodných zemích přiznávána na tomto poli priorita.“</a:t>
            </a:r>
            <a:endParaRPr sz="1285">
              <a:solidFill>
                <a:srgbClr val="000000"/>
              </a:solidFill>
            </a:endParaRPr>
          </a:p>
        </p:txBody>
      </p:sp>
      <p:sp>
        <p:nvSpPr>
          <p:cNvPr id="139" name="Google Shape;139;p23"/>
          <p:cNvSpPr txBox="1">
            <a:spLocks noGrp="1"/>
          </p:cNvSpPr>
          <p:nvPr>
            <p:ph type="body" idx="2"/>
          </p:nvPr>
        </p:nvSpPr>
        <p:spPr>
          <a:xfrm>
            <a:off x="4689525" y="101772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2400">
              <a:solidFill>
                <a:srgbClr val="93C47D"/>
              </a:solidFill>
              <a:highlight>
                <a:srgbClr val="274E13"/>
              </a:highlight>
              <a:latin typeface="EB Garamond"/>
              <a:ea typeface="EB Garamond"/>
              <a:cs typeface="EB Garamond"/>
              <a:sym typeface="EB Garamond"/>
            </a:endParaRPr>
          </a:p>
          <a:p>
            <a:pPr marL="0" lvl="0" indent="0" algn="l" rtl="0">
              <a:spcBef>
                <a:spcPts val="1200"/>
              </a:spcBef>
              <a:spcAft>
                <a:spcPts val="1200"/>
              </a:spcAft>
              <a:buClr>
                <a:schemeClr val="dk1"/>
              </a:buClr>
              <a:buSzPts val="1100"/>
              <a:buFont typeface="Arial"/>
              <a:buNone/>
            </a:pPr>
            <a:r>
              <a:rPr lang="cs" sz="1150">
                <a:solidFill>
                  <a:srgbClr val="333333"/>
                </a:solidFill>
                <a:highlight>
                  <a:srgbClr val="FFFFFF"/>
                </a:highlight>
              </a:rPr>
              <a:t>Josef Ressel - jeho portrét a loď poháněná jeho vynálezem - byl hlavním námětem bankovky 500 rakouských šilinků vydané v roce 1956. V roce 1957 byl Josef Ressel námětem československé poštovní známky a v roce 2002 známky vydané slovinskou poštou.</a:t>
            </a:r>
            <a:endParaRPr/>
          </a:p>
        </p:txBody>
      </p:sp>
      <p:pic>
        <p:nvPicPr>
          <p:cNvPr id="140" name="Google Shape;140;p23"/>
          <p:cNvPicPr preferRelativeResize="0"/>
          <p:nvPr/>
        </p:nvPicPr>
        <p:blipFill>
          <a:blip r:embed="rId3">
            <a:alphaModFix/>
          </a:blip>
          <a:stretch>
            <a:fillRect/>
          </a:stretch>
        </p:blipFill>
        <p:spPr>
          <a:xfrm>
            <a:off x="5343525" y="2882950"/>
            <a:ext cx="2857500" cy="144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zdroje:</a:t>
            </a:r>
            <a:endParaRPr/>
          </a:p>
        </p:txBody>
      </p:sp>
      <p:sp>
        <p:nvSpPr>
          <p:cNvPr id="146" name="Google Shape;146;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cs" u="sng">
                <a:solidFill>
                  <a:schemeClr val="hlink"/>
                </a:solidFill>
                <a:hlinkClick r:id="rId3"/>
              </a:rPr>
              <a:t>https://zivotopis.osobnosti.cz/josef-ressel.php</a:t>
            </a:r>
            <a:endParaRPr/>
          </a:p>
          <a:p>
            <a:pPr marL="0" lvl="0" indent="0" algn="l" rtl="0">
              <a:spcBef>
                <a:spcPts val="1200"/>
              </a:spcBef>
              <a:spcAft>
                <a:spcPts val="0"/>
              </a:spcAft>
              <a:buNone/>
            </a:pPr>
            <a:r>
              <a:rPr lang="cs" u="sng">
                <a:solidFill>
                  <a:schemeClr val="hlink"/>
                </a:solidFill>
                <a:hlinkClick r:id="rId4"/>
              </a:rPr>
              <a:t>https://www.sshr.cz/wp-content/uploads/2019/05/dsc01065-e1626691242224.jpg</a:t>
            </a:r>
            <a:endParaRPr/>
          </a:p>
          <a:p>
            <a:pPr marL="0" lvl="0" indent="0" algn="l" rtl="0">
              <a:spcBef>
                <a:spcPts val="1200"/>
              </a:spcBef>
              <a:spcAft>
                <a:spcPts val="0"/>
              </a:spcAft>
              <a:buNone/>
            </a:pPr>
            <a:r>
              <a:rPr lang="cs" u="sng">
                <a:solidFill>
                  <a:schemeClr val="hlink"/>
                </a:solidFill>
                <a:hlinkClick r:id="rId5"/>
              </a:rPr>
              <a:t>http://edu.techmania.cz/cs/encyklopedie/vedec/1299/ressel</a:t>
            </a:r>
            <a:endParaRPr/>
          </a:p>
          <a:p>
            <a:pPr marL="0" lvl="0" indent="0" algn="l" rtl="0">
              <a:spcBef>
                <a:spcPts val="1200"/>
              </a:spcBef>
              <a:spcAft>
                <a:spcPts val="0"/>
              </a:spcAft>
              <a:buNone/>
            </a:pPr>
            <a:r>
              <a:rPr lang="cs" sz="1150">
                <a:solidFill>
                  <a:srgbClr val="333333"/>
                </a:solidFill>
                <a:highlight>
                  <a:srgbClr val="FFFFFF"/>
                </a:highlight>
              </a:rPr>
              <a:t>KRAUS, I. </a:t>
            </a:r>
            <a:r>
              <a:rPr lang="cs" sz="1150" i="1">
                <a:solidFill>
                  <a:srgbClr val="333333"/>
                </a:solidFill>
                <a:highlight>
                  <a:srgbClr val="FFFFFF"/>
                </a:highlight>
              </a:rPr>
              <a:t>Dějiny technických věd a vynálezů v českých zemích. </a:t>
            </a:r>
            <a:r>
              <a:rPr lang="cs" sz="1150">
                <a:solidFill>
                  <a:srgbClr val="333333"/>
                </a:solidFill>
                <a:highlight>
                  <a:srgbClr val="FFFFFF"/>
                </a:highlight>
              </a:rPr>
              <a:t>1. vydání. Praha: Academia, 2004. ISBN 80–200–1196–X.</a:t>
            </a:r>
            <a:endParaRPr sz="1150">
              <a:solidFill>
                <a:srgbClr val="333333"/>
              </a:solidFill>
              <a:highlight>
                <a:srgbClr val="FFFFFF"/>
              </a:highlight>
            </a:endParaRPr>
          </a:p>
          <a:p>
            <a:pPr marL="0" lvl="0" indent="0" algn="l" rtl="0">
              <a:spcBef>
                <a:spcPts val="1200"/>
              </a:spcBef>
              <a:spcAft>
                <a:spcPts val="0"/>
              </a:spcAft>
              <a:buNone/>
            </a:pPr>
            <a:r>
              <a:rPr lang="cs" sz="1150" u="sng">
                <a:solidFill>
                  <a:schemeClr val="hlink"/>
                </a:solidFill>
                <a:highlight>
                  <a:srgbClr val="FFFFFF"/>
                </a:highlight>
                <a:hlinkClick r:id="rId6"/>
              </a:rPr>
              <a:t>https://upload.wikimedia.org/wikipedia/commons/f/f0/Steam_engine_in_action.gif</a:t>
            </a:r>
            <a:endParaRPr sz="1150">
              <a:solidFill>
                <a:srgbClr val="333333"/>
              </a:solidFill>
              <a:highlight>
                <a:srgbClr val="FFFFFF"/>
              </a:highlight>
            </a:endParaRPr>
          </a:p>
          <a:p>
            <a:pPr marL="0" lvl="0" indent="0" algn="l" rtl="0">
              <a:spcBef>
                <a:spcPts val="1200"/>
              </a:spcBef>
              <a:spcAft>
                <a:spcPts val="0"/>
              </a:spcAft>
              <a:buNone/>
            </a:pPr>
            <a:endParaRPr sz="1150">
              <a:solidFill>
                <a:srgbClr val="333333"/>
              </a:solidFill>
              <a:highlight>
                <a:srgbClr val="FFFFFF"/>
              </a:highlight>
            </a:endParaRPr>
          </a:p>
          <a:p>
            <a:pPr marL="0" lvl="0" indent="0" algn="l" rtl="0">
              <a:spcBef>
                <a:spcPts val="1200"/>
              </a:spcBef>
              <a:spcAft>
                <a:spcPts val="1200"/>
              </a:spcAft>
              <a:buNone/>
            </a:pPr>
            <a:endParaRPr/>
          </a:p>
        </p:txBody>
      </p:sp>
      <p:sp>
        <p:nvSpPr>
          <p:cNvPr id="147" name="Google Shape;147;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u="sng">
                <a:solidFill>
                  <a:schemeClr val="hlink"/>
                </a:solidFill>
                <a:hlinkClick r:id="rId7"/>
              </a:rPr>
              <a:t>https://im9.cz/iR/importprodukt-orig/d70/d7025b37d17ef368c8a6e64c811b3c47--mmf400x400.jpg</a:t>
            </a:r>
            <a:endParaRPr/>
          </a:p>
          <a:p>
            <a:pPr marL="0" lvl="0" indent="0" algn="l" rtl="0">
              <a:spcBef>
                <a:spcPts val="1200"/>
              </a:spcBef>
              <a:spcAft>
                <a:spcPts val="0"/>
              </a:spcAft>
              <a:buNone/>
            </a:pPr>
            <a:r>
              <a:rPr lang="cs" u="sng">
                <a:solidFill>
                  <a:schemeClr val="hlink"/>
                </a:solidFill>
                <a:hlinkClick r:id="rId8"/>
              </a:rPr>
              <a:t>https://www.google.com/url?sa=i&amp;url=https%3A%2F%2Fcolnect.com%2Fcs%2Fbanknotes%2Fbanknote%2F13712-500_Schilling_Josef_Ressel-1956-1963_Issues-Rakousko&amp;psig=AOvVaw3SABDJtV-AK4NEjfZPXQjn&amp;ust=1681665697914000&amp;source=images&amp;cd=vfe&amp;ved=0CBEQjRxqFwoTCICOt4azrP4CFQAAAAAdAAAAABAG</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KDO TO BYL?</a:t>
            </a:r>
            <a:endParaRPr/>
          </a:p>
        </p:txBody>
      </p:sp>
      <p:sp>
        <p:nvSpPr>
          <p:cNvPr id="64" name="Google Shape;64;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cs" sz="1550">
                <a:solidFill>
                  <a:schemeClr val="dk1"/>
                </a:solidFill>
                <a:highlight>
                  <a:srgbClr val="FFFFFF"/>
                </a:highlight>
                <a:latin typeface="Comfortaa"/>
                <a:ea typeface="Comfortaa"/>
                <a:cs typeface="Comfortaa"/>
                <a:sym typeface="Comfortaa"/>
              </a:rPr>
              <a:t>Josef Ludvík František Ressel byl český lesník, spisovatel a vynálezce, který se proslavil především vynálezem lodního šroubu.</a:t>
            </a:r>
            <a:endParaRPr sz="1800">
              <a:solidFill>
                <a:schemeClr val="dk1"/>
              </a:solidFill>
              <a:latin typeface="Comfortaa"/>
              <a:ea typeface="Comfortaa"/>
              <a:cs typeface="Comfortaa"/>
              <a:sym typeface="Comfortaa"/>
            </a:endParaRPr>
          </a:p>
        </p:txBody>
      </p:sp>
      <p:sp>
        <p:nvSpPr>
          <p:cNvPr id="65" name="Google Shape;65;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6" name="Google Shape;66;p14"/>
          <p:cNvPicPr preferRelativeResize="0"/>
          <p:nvPr/>
        </p:nvPicPr>
        <p:blipFill>
          <a:blip r:embed="rId3">
            <a:alphaModFix/>
          </a:blip>
          <a:stretch>
            <a:fillRect/>
          </a:stretch>
        </p:blipFill>
        <p:spPr>
          <a:xfrm>
            <a:off x="3762375" y="2169050"/>
            <a:ext cx="4876799" cy="2328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JMÉNO JOSEF RESSEL:</a:t>
            </a:r>
            <a:endParaRPr/>
          </a:p>
        </p:txBody>
      </p:sp>
      <p:sp>
        <p:nvSpPr>
          <p:cNvPr id="72" name="Google Shape;72;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cs" sz="1650">
                <a:solidFill>
                  <a:srgbClr val="000000"/>
                </a:solidFill>
                <a:highlight>
                  <a:srgbClr val="FFFFFF"/>
                </a:highlight>
                <a:latin typeface="Comfortaa"/>
                <a:ea typeface="Comfortaa"/>
                <a:cs typeface="Comfortaa"/>
                <a:sym typeface="Comfortaa"/>
              </a:rPr>
              <a:t>Jméno  Josefa Ressela  se pojí s vynálezem  lodního šroubu. Kdo by však čekal, že cesta k vynálezu bude mít tak spletitou minulost? Josef Ressel nejprve studoval na tzv. bombardýrské škole (dělostřelecký kurs). Pak zatoužil jít na medicínu a nakonec skončil na lesnické škole a stal se z něj lesník. Ovšem celá historie byla ještě složitější.</a:t>
            </a:r>
            <a:endParaRPr sz="2200">
              <a:solidFill>
                <a:srgbClr val="000000"/>
              </a:solidFill>
              <a:latin typeface="Comfortaa"/>
              <a:ea typeface="Comfortaa"/>
              <a:cs typeface="Comfortaa"/>
              <a:sym typeface="Comfortaa"/>
            </a:endParaRPr>
          </a:p>
        </p:txBody>
      </p:sp>
      <p:sp>
        <p:nvSpPr>
          <p:cNvPr id="73" name="Google Shape;73;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4" name="Google Shape;74;p15"/>
          <p:cNvPicPr preferRelativeResize="0"/>
          <p:nvPr/>
        </p:nvPicPr>
        <p:blipFill>
          <a:blip r:embed="rId3">
            <a:alphaModFix/>
          </a:blip>
          <a:stretch>
            <a:fillRect/>
          </a:stretch>
        </p:blipFill>
        <p:spPr>
          <a:xfrm>
            <a:off x="4691081" y="1333500"/>
            <a:ext cx="4056825" cy="2867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Clr>
                <a:schemeClr val="dk1"/>
              </a:buClr>
              <a:buSzPts val="1100"/>
              <a:buFont typeface="Arial"/>
              <a:buNone/>
            </a:pPr>
            <a:r>
              <a:rPr lang="cs" sz="2400" b="1">
                <a:solidFill>
                  <a:srgbClr val="333333"/>
                </a:solidFill>
                <a:highlight>
                  <a:srgbClr val="CFE2F3"/>
                </a:highlight>
                <a:latin typeface="Playfair Display"/>
                <a:ea typeface="Playfair Display"/>
                <a:cs typeface="Playfair Display"/>
                <a:sym typeface="Playfair Display"/>
              </a:rPr>
              <a:t>Studium a profesionální kariéra</a:t>
            </a:r>
            <a:endParaRPr sz="2400">
              <a:highlight>
                <a:srgbClr val="CFE2F3"/>
              </a:highlight>
              <a:latin typeface="Playfair Display"/>
              <a:ea typeface="Playfair Display"/>
              <a:cs typeface="Playfair Display"/>
              <a:sym typeface="Playfair Display"/>
            </a:endParaRPr>
          </a:p>
        </p:txBody>
      </p:sp>
      <p:sp>
        <p:nvSpPr>
          <p:cNvPr id="80" name="Google Shape;80;p1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cs" sz="1150">
                <a:solidFill>
                  <a:srgbClr val="000000"/>
                </a:solidFill>
                <a:highlight>
                  <a:srgbClr val="FFFFFF"/>
                </a:highlight>
                <a:latin typeface="Comfortaa"/>
                <a:ea typeface="Comfortaa"/>
                <a:cs typeface="Comfortaa"/>
                <a:sym typeface="Comfortaa"/>
              </a:rPr>
              <a:t>Josef Ressel se narodil v roce 1793 v Chrudimi do německo-české rodiny. Zprvu navštěvoval českou školu v jeho rodném městě, později byl poslán na gymnázium do Lince. Po gymnáziu byl přijat právě na bombardýrskou školu v Českých Budějovicích. Zde však nesetrval dlouho, jelikož prý byl tělesně příliš slabý. Je ale dost pravděpodobné, že tomuto neúspěchu sám trochu vypomohl, jelikož jeho snem bylo dostat se na medicínu na univerzitě ve Vídni. Ale ani zde mu nebylo přáno dostudovat, jelikož v té době probíhala v Rakousku-Uhersku krize a ta dopadla i na rodinu Resselových. Ti již nebyli schopni synovi studia platit, a tak se musel začít živit sám. Štěstí však k němu nebylo dlouho obráceno zády. Josef byl nadaný malíř a pro zábavu vytvořil miniaturu bitvy u Lipska. </a:t>
            </a:r>
            <a:endParaRPr sz="1700">
              <a:solidFill>
                <a:srgbClr val="000000"/>
              </a:solidFill>
              <a:latin typeface="Comfortaa"/>
              <a:ea typeface="Comfortaa"/>
              <a:cs typeface="Comfortaa"/>
              <a:sym typeface="Comfortaa"/>
            </a:endParaRPr>
          </a:p>
        </p:txBody>
      </p:sp>
      <p:sp>
        <p:nvSpPr>
          <p:cNvPr id="81" name="Google Shape;81;p1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cs" sz="1345">
                <a:solidFill>
                  <a:schemeClr val="dk1"/>
                </a:solidFill>
                <a:highlight>
                  <a:srgbClr val="FFFFFF"/>
                </a:highlight>
                <a:latin typeface="Comfortaa"/>
                <a:ea typeface="Comfortaa"/>
                <a:cs typeface="Comfortaa"/>
                <a:sym typeface="Comfortaa"/>
              </a:rPr>
              <a:t>Ta se pak dostala až k samotnému císaři Františkovi I. (který byl na oné miniatuře zvěčněn také) a ten onen talent náležitě odměnil. Josefovi daroval stipendium a tak i možnost konečně dostudovat, tentokrát ovšem na lesnické akademii. Původně sloužil v korutanských lesích, kde vyměřoval cesty. </a:t>
            </a:r>
            <a:endParaRPr/>
          </a:p>
        </p:txBody>
      </p:sp>
      <p:pic>
        <p:nvPicPr>
          <p:cNvPr id="82" name="Google Shape;82;p16"/>
          <p:cNvPicPr preferRelativeResize="0"/>
          <p:nvPr/>
        </p:nvPicPr>
        <p:blipFill>
          <a:blip r:embed="rId3">
            <a:alphaModFix/>
          </a:blip>
          <a:stretch>
            <a:fillRect/>
          </a:stretch>
        </p:blipFill>
        <p:spPr>
          <a:xfrm>
            <a:off x="4965875" y="3164825"/>
            <a:ext cx="3330400" cy="1902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6666"/>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92625" y="735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u="sng">
                <a:solidFill>
                  <a:srgbClr val="073763"/>
                </a:solidFill>
                <a:highlight>
                  <a:srgbClr val="C9DAF8"/>
                </a:highlight>
              </a:rPr>
              <a:t>RESSEL A NÁMOŘNICTVO </a:t>
            </a:r>
            <a:endParaRPr u="sng">
              <a:solidFill>
                <a:srgbClr val="073763"/>
              </a:solidFill>
              <a:highlight>
                <a:srgbClr val="C9DAF8"/>
              </a:highlight>
            </a:endParaRPr>
          </a:p>
        </p:txBody>
      </p:sp>
      <p:sp>
        <p:nvSpPr>
          <p:cNvPr id="88" name="Google Shape;88;p17"/>
          <p:cNvSpPr txBox="1">
            <a:spLocks noGrp="1"/>
          </p:cNvSpPr>
          <p:nvPr>
            <p:ph type="body" idx="1"/>
          </p:nvPr>
        </p:nvSpPr>
        <p:spPr>
          <a:xfrm>
            <a:off x="311700" y="971500"/>
            <a:ext cx="3999900" cy="34164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SzPts val="275"/>
              <a:buNone/>
            </a:pPr>
            <a:r>
              <a:rPr lang="cs" sz="1449">
                <a:solidFill>
                  <a:srgbClr val="000000"/>
                </a:solidFill>
                <a:highlight>
                  <a:srgbClr val="FFFFFF"/>
                </a:highlight>
                <a:latin typeface="Comfortaa"/>
                <a:ea typeface="Comfortaa"/>
                <a:cs typeface="Comfortaa"/>
                <a:sym typeface="Comfortaa"/>
              </a:rPr>
              <a:t>Později přestoupil k námořnictvu, kde se staral o dříví pro válečné lodě. Tehdy od námořníků slýchával vyprávění o tom, jak se plachetnice někdy dostane do míst, kde nefouká vítr a zůstane tak zcela ochromena. To Resselovi nedalo spát a začal přemýšlet o tom, jak lodě zdokonalit. V té době již mezi Terstem a Benátkami jezdil jakýsi parník, respektive loď se dvěma obrovskými koly po stranách, které by se funkcí daly přirovnat k obrácenému vodnímu mlýnu. A celé to bylo poháněno parním strojem. To ovšem Resselovi nepřipadalo efektivní. </a:t>
            </a:r>
            <a:endParaRPr sz="1586">
              <a:solidFill>
                <a:srgbClr val="000000"/>
              </a:solidFill>
              <a:latin typeface="Comfortaa"/>
              <a:ea typeface="Comfortaa"/>
              <a:cs typeface="Comfortaa"/>
              <a:sym typeface="Comfortaa"/>
            </a:endParaRPr>
          </a:p>
        </p:txBody>
      </p:sp>
      <p:sp>
        <p:nvSpPr>
          <p:cNvPr id="89" name="Google Shape;89;p17"/>
          <p:cNvSpPr txBox="1">
            <a:spLocks noGrp="1"/>
          </p:cNvSpPr>
          <p:nvPr>
            <p:ph type="body" idx="2"/>
          </p:nvPr>
        </p:nvSpPr>
        <p:spPr>
          <a:xfrm>
            <a:off x="4746675" y="2380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cs"/>
              <a:t> </a:t>
            </a:r>
            <a:endParaRPr/>
          </a:p>
        </p:txBody>
      </p:sp>
      <p:pic>
        <p:nvPicPr>
          <p:cNvPr id="90" name="Google Shape;90;p17"/>
          <p:cNvPicPr preferRelativeResize="0"/>
          <p:nvPr/>
        </p:nvPicPr>
        <p:blipFill>
          <a:blip r:embed="rId3">
            <a:alphaModFix/>
          </a:blip>
          <a:stretch>
            <a:fillRect/>
          </a:stretch>
        </p:blipFill>
        <p:spPr>
          <a:xfrm>
            <a:off x="4602450" y="1038225"/>
            <a:ext cx="4288350" cy="2790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highlight>
                  <a:srgbClr val="D5A6BD"/>
                </a:highlight>
              </a:rPr>
              <a:t>ARCHIMEDŮV ŠROUB </a:t>
            </a:r>
            <a:endParaRPr>
              <a:highlight>
                <a:srgbClr val="D5A6BD"/>
              </a:highlight>
            </a:endParaRPr>
          </a:p>
        </p:txBody>
      </p:sp>
      <p:sp>
        <p:nvSpPr>
          <p:cNvPr id="96" name="Google Shape;96;p18"/>
          <p:cNvSpPr txBox="1">
            <a:spLocks noGrp="1"/>
          </p:cNvSpPr>
          <p:nvPr>
            <p:ph type="body" idx="1"/>
          </p:nvPr>
        </p:nvSpPr>
        <p:spPr>
          <a:xfrm>
            <a:off x="378375" y="1295350"/>
            <a:ext cx="3999900" cy="3416400"/>
          </a:xfrm>
          <a:prstGeom prst="rect">
            <a:avLst/>
          </a:prstGeom>
        </p:spPr>
        <p:txBody>
          <a:bodyPr spcFirstLastPara="1" wrap="square" lIns="91425" tIns="91425" rIns="91425" bIns="91425" anchor="t" anchorCtr="0">
            <a:normAutofit/>
          </a:bodyPr>
          <a:lstStyle/>
          <a:p>
            <a:pPr marL="0" lvl="0" indent="0" algn="l" rtl="0">
              <a:lnSpc>
                <a:spcPct val="105000"/>
              </a:lnSpc>
              <a:spcBef>
                <a:spcPts val="0"/>
              </a:spcBef>
              <a:spcAft>
                <a:spcPts val="0"/>
              </a:spcAft>
              <a:buClr>
                <a:schemeClr val="dk1"/>
              </a:buClr>
              <a:buSzPts val="275"/>
              <a:buFont typeface="Arial"/>
              <a:buNone/>
            </a:pPr>
            <a:r>
              <a:rPr lang="cs" sz="1049">
                <a:solidFill>
                  <a:schemeClr val="dk1"/>
                </a:solidFill>
                <a:highlight>
                  <a:srgbClr val="E6B8AF"/>
                </a:highlight>
                <a:latin typeface="Comfortaa"/>
                <a:ea typeface="Comfortaa"/>
                <a:cs typeface="Comfortaa"/>
                <a:sym typeface="Comfortaa"/>
              </a:rPr>
              <a:t>Začal dumat nad využitím tzv. Archimedova šroubu, jehož nákres zhotovil již v 16. století Leonardo Da Vinci. Tak vymyslel jakýsi nekonečný šroub, který umístil na příď lodi. </a:t>
            </a:r>
            <a:r>
              <a:rPr lang="cs" sz="1049">
                <a:solidFill>
                  <a:schemeClr val="dk1"/>
                </a:solidFill>
                <a:highlight>
                  <a:srgbClr val="FFFFFF"/>
                </a:highlight>
                <a:latin typeface="Comfortaa"/>
                <a:ea typeface="Comfortaa"/>
                <a:cs typeface="Comfortaa"/>
                <a:sym typeface="Comfortaa"/>
              </a:rPr>
              <a:t>Jeho nadšení a zápal ale u námořníků sklidily akorát posměch. Navíc na vyzkoušení lodního šroubu na velké lodi neměl dostatek peněz. Potřeboval k tomu nejenom samotnou loď, ale také dostatečně silný parní stroj, který v této době byl ještě nedostatkovým, a tudíž drahým, zbožím. Do experimentu s jeho vynálezem se nakonec rozhodl zainvestovat obchodník Carlo Ottavo Fontana, se kterým Ressel uzavřel smlouvu o plavbě touto lodí mezi Istrií a Monfalconem. Bohužel ani tentokrát Resselovi štěstí nepřálo. </a:t>
            </a:r>
            <a:endParaRPr sz="1186">
              <a:solidFill>
                <a:schemeClr val="dk1"/>
              </a:solidFill>
              <a:latin typeface="Comfortaa"/>
              <a:ea typeface="Comfortaa"/>
              <a:cs typeface="Comfortaa"/>
              <a:sym typeface="Comfortaa"/>
            </a:endParaRPr>
          </a:p>
          <a:p>
            <a:pPr marL="0" lvl="0" indent="0" algn="l" rtl="0">
              <a:spcBef>
                <a:spcPts val="1200"/>
              </a:spcBef>
              <a:spcAft>
                <a:spcPts val="1200"/>
              </a:spcAft>
              <a:buNone/>
            </a:pPr>
            <a:endParaRPr/>
          </a:p>
        </p:txBody>
      </p:sp>
      <p:sp>
        <p:nvSpPr>
          <p:cNvPr id="97" name="Google Shape;97;p18"/>
          <p:cNvSpPr txBox="1">
            <a:spLocks noGrp="1"/>
          </p:cNvSpPr>
          <p:nvPr>
            <p:ph type="body" idx="2"/>
          </p:nvPr>
        </p:nvSpPr>
        <p:spPr>
          <a:xfrm>
            <a:off x="4660950" y="1219150"/>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cs" sz="1150">
                <a:solidFill>
                  <a:srgbClr val="333333"/>
                </a:solidFill>
                <a:highlight>
                  <a:srgbClr val="FFFFFF"/>
                </a:highlight>
              </a:rPr>
              <a:t>V roce 1804 prováděl v Americe pokusy s modelem lodi John Stevens, ale považoval je spíše za hračku. Tvrdil, že se loď nedá ovládat, jestliže hnací síla působí na zádi. Josef Ressel se začal podobnou myšlenkou zabývat už v devatenácti letech. Nejprve zamýšlel použít větrný šroub k pohonu balonů a vzducholodí. Ale už 1. května 1812 zakreslil na papír první návrh lodního šroubu.</a:t>
            </a:r>
            <a:endParaRPr/>
          </a:p>
        </p:txBody>
      </p:sp>
      <p:pic>
        <p:nvPicPr>
          <p:cNvPr id="98" name="Google Shape;98;p18"/>
          <p:cNvPicPr preferRelativeResize="0"/>
          <p:nvPr/>
        </p:nvPicPr>
        <p:blipFill>
          <a:blip r:embed="rId3">
            <a:alphaModFix/>
          </a:blip>
          <a:stretch>
            <a:fillRect/>
          </a:stretch>
        </p:blipFill>
        <p:spPr>
          <a:xfrm>
            <a:off x="4462275" y="2987725"/>
            <a:ext cx="4572000" cy="1647825"/>
          </a:xfrm>
          <a:prstGeom prst="rect">
            <a:avLst/>
          </a:prstGeom>
          <a:noFill/>
          <a:ln>
            <a:noFill/>
          </a:ln>
        </p:spPr>
      </p:pic>
      <p:sp>
        <p:nvSpPr>
          <p:cNvPr id="99" name="Google Shape;99;p18"/>
          <p:cNvSpPr txBox="1"/>
          <p:nvPr/>
        </p:nvSpPr>
        <p:spPr>
          <a:xfrm>
            <a:off x="5953125" y="1790700"/>
            <a:ext cx="3000000" cy="300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endParaRPr sz="1150">
              <a:solidFill>
                <a:srgbClr val="333333"/>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5" name="Google Shape;105;p1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32500"/>
          </a:bodyPr>
          <a:lstStyle/>
          <a:p>
            <a:pPr marL="0" lvl="0" indent="0" algn="l" rtl="0">
              <a:spcBef>
                <a:spcPts val="0"/>
              </a:spcBef>
              <a:spcAft>
                <a:spcPts val="0"/>
              </a:spcAft>
              <a:buClr>
                <a:schemeClr val="dk1"/>
              </a:buClr>
              <a:buSzPct val="28964"/>
              <a:buFont typeface="Arial"/>
              <a:buNone/>
            </a:pPr>
            <a:r>
              <a:rPr lang="cs" sz="3797">
                <a:solidFill>
                  <a:schemeClr val="dk1"/>
                </a:solidFill>
                <a:highlight>
                  <a:srgbClr val="FFFFFF"/>
                </a:highlight>
              </a:rPr>
              <a:t>Jeho loď, Civetta („sovička“), už dávno stála v přístavu i s šroubem, který nakonec Ressel umístil mezi zádí lodi a kormidle ( tak jsou všechny umístěny i dnes). Ovšem parní stroj stále nikde. Když ve Štýrsku s jeho objednávkou nepochodil, jel ho Ressel shánět do Paříže. </a:t>
            </a:r>
            <a:endParaRPr sz="3797">
              <a:solidFill>
                <a:schemeClr val="dk1"/>
              </a:solidFill>
              <a:highlight>
                <a:srgbClr val="FFFFFF"/>
              </a:highlight>
            </a:endParaRPr>
          </a:p>
          <a:p>
            <a:pPr marL="0" lvl="0" indent="0" algn="l" rtl="0">
              <a:spcBef>
                <a:spcPts val="1200"/>
              </a:spcBef>
              <a:spcAft>
                <a:spcPts val="0"/>
              </a:spcAft>
              <a:buClr>
                <a:schemeClr val="dk1"/>
              </a:buClr>
              <a:buSzPct val="28964"/>
              <a:buFont typeface="Arial"/>
              <a:buNone/>
            </a:pPr>
            <a:r>
              <a:rPr lang="cs" sz="3797">
                <a:solidFill>
                  <a:schemeClr val="dk1"/>
                </a:solidFill>
                <a:highlight>
                  <a:srgbClr val="FFFFFF"/>
                </a:highlight>
              </a:rPr>
              <a:t>Jak se ale ukázalo, Ressel nebyl nijak schopný ani předvídavý obchodník. Při své cestě všem s nadšením předvedl jeho nápad s lodním šroubem a ochotně popsal veškeré konstrukční plány. A jak to tak bývá, mezi nadšenci se našli i podvodníci.</a:t>
            </a:r>
            <a:endParaRPr sz="4347"/>
          </a:p>
          <a:p>
            <a:pPr marL="0" lvl="0" indent="0" algn="l" rtl="0">
              <a:spcBef>
                <a:spcPts val="1200"/>
              </a:spcBef>
              <a:spcAft>
                <a:spcPts val="1200"/>
              </a:spcAft>
              <a:buNone/>
            </a:pPr>
            <a:endParaRPr/>
          </a:p>
        </p:txBody>
      </p:sp>
      <p:sp>
        <p:nvSpPr>
          <p:cNvPr id="106" name="Google Shape;106;p1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7" name="Google Shape;107;p19"/>
          <p:cNvPicPr preferRelativeResize="0"/>
          <p:nvPr/>
        </p:nvPicPr>
        <p:blipFill>
          <a:blip r:embed="rId3">
            <a:alphaModFix/>
          </a:blip>
          <a:stretch>
            <a:fillRect/>
          </a:stretch>
        </p:blipFill>
        <p:spPr>
          <a:xfrm>
            <a:off x="4832400" y="1541275"/>
            <a:ext cx="3790951" cy="217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highlight>
                  <a:srgbClr val="EAD1DC"/>
                </a:highlight>
                <a:latin typeface="Economica"/>
                <a:ea typeface="Economica"/>
                <a:cs typeface="Economica"/>
                <a:sym typeface="Economica"/>
              </a:rPr>
              <a:t>ŠŤASTNÝ KONEC AŽ PO SMRTI JOSEFA</a:t>
            </a:r>
            <a:endParaRPr>
              <a:highlight>
                <a:srgbClr val="EAD1DC"/>
              </a:highlight>
              <a:latin typeface="Economica"/>
              <a:ea typeface="Economica"/>
              <a:cs typeface="Economica"/>
              <a:sym typeface="Economica"/>
            </a:endParaRPr>
          </a:p>
        </p:txBody>
      </p:sp>
      <p:sp>
        <p:nvSpPr>
          <p:cNvPr id="113" name="Google Shape;113;p2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50800" marR="101600" lvl="0" indent="0" algn="l" rtl="0">
              <a:lnSpc>
                <a:spcPct val="126176"/>
              </a:lnSpc>
              <a:spcBef>
                <a:spcPts val="0"/>
              </a:spcBef>
              <a:spcAft>
                <a:spcPts val="0"/>
              </a:spcAft>
              <a:buNone/>
            </a:pPr>
            <a:r>
              <a:rPr lang="cs" sz="1050">
                <a:solidFill>
                  <a:srgbClr val="000000"/>
                </a:solidFill>
                <a:highlight>
                  <a:srgbClr val="FFFFFF"/>
                </a:highlight>
                <a:latin typeface="Comfortaa"/>
                <a:ea typeface="Comfortaa"/>
                <a:cs typeface="Comfortaa"/>
                <a:sym typeface="Comfortaa"/>
              </a:rPr>
              <a:t>Ressel nakonec svůj parní stroj přece jen získal, a tak mohl slavnostně uskutečnit první plavbu lodi Civetta. Úspěch byl očividný, jelikož loď plula plynule a mnohem rychleji než plachetnice. Během plavby se ale zjistilo, že měděné parní potrubí, které bylo před prodejem vyspraveno jen cínem, prasklo. Loď tedy byla rychle přivolána nazpět. Druhá plavba se již bohužel neuskutečnila. Místní policie to zakázala, jelikož se jim pokus zdál příliš nebezpečný. Slavná Civetta tedy nakonec skončila opuštěná. Pomalu se rozpadala v přístavu, jelikož se Resselovi nepodařilo vymoct peníze za nefunkční parní stroj a ještě zaplatil za soudní výlohy. Na nové pokusy mu tedy nezbyly žádné prostředky. </a:t>
            </a:r>
            <a:endParaRPr sz="1600">
              <a:solidFill>
                <a:srgbClr val="000000"/>
              </a:solidFill>
              <a:latin typeface="Comfortaa"/>
              <a:ea typeface="Comfortaa"/>
              <a:cs typeface="Comfortaa"/>
              <a:sym typeface="Comfortaa"/>
            </a:endParaRPr>
          </a:p>
        </p:txBody>
      </p:sp>
      <p:sp>
        <p:nvSpPr>
          <p:cNvPr id="114" name="Google Shape;114;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50800" marR="101600" lvl="0" indent="0" algn="l" rtl="0">
              <a:lnSpc>
                <a:spcPct val="126176"/>
              </a:lnSpc>
              <a:spcBef>
                <a:spcPts val="0"/>
              </a:spcBef>
              <a:spcAft>
                <a:spcPts val="0"/>
              </a:spcAft>
              <a:buClr>
                <a:schemeClr val="dk1"/>
              </a:buClr>
              <a:buSzPts val="1100"/>
              <a:buFont typeface="Arial"/>
              <a:buNone/>
            </a:pPr>
            <a:r>
              <a:rPr lang="cs" sz="1150">
                <a:solidFill>
                  <a:schemeClr val="dk1"/>
                </a:solidFill>
                <a:highlight>
                  <a:srgbClr val="FFFFFF"/>
                </a:highlight>
                <a:latin typeface="Comfortaa"/>
                <a:ea typeface="Comfortaa"/>
                <a:cs typeface="Comfortaa"/>
                <a:sym typeface="Comfortaa"/>
              </a:rPr>
              <a:t>Tím jeho éra velkých vynálezů skončila. Jako jakousi útěchu pak se svým synem ještě načrtl a také zhotovil šroubový lis na víno a olej a válcový lisovací stroj. Smutným faktem zůstává, že ještě za jeho života se začaly na moři objevovat lodě poháněné lodními šrouby (svou konstrukcí sice trochu odlišné od Resselova návrhu, ale bylo jisté, že nápad pocházel právě od něj).</a:t>
            </a:r>
            <a:endParaRPr sz="1150">
              <a:solidFill>
                <a:schemeClr val="dk1"/>
              </a:solidFill>
              <a:highlight>
                <a:srgbClr val="FFFFFF"/>
              </a:highlight>
              <a:latin typeface="Comfortaa"/>
              <a:ea typeface="Comfortaa"/>
              <a:cs typeface="Comfortaa"/>
              <a:sym typeface="Comfortaa"/>
            </a:endParaRPr>
          </a:p>
          <a:p>
            <a:pPr marL="50800" marR="101600" lvl="0" indent="0" algn="l" rtl="0">
              <a:lnSpc>
                <a:spcPct val="126176"/>
              </a:lnSpc>
              <a:spcBef>
                <a:spcPts val="0"/>
              </a:spcBef>
              <a:spcAft>
                <a:spcPts val="0"/>
              </a:spcAft>
              <a:buClr>
                <a:schemeClr val="dk1"/>
              </a:buClr>
              <a:buSzPts val="1100"/>
              <a:buFont typeface="Arial"/>
              <a:buNone/>
            </a:pPr>
            <a:r>
              <a:rPr lang="cs" sz="1150">
                <a:solidFill>
                  <a:schemeClr val="dk1"/>
                </a:solidFill>
                <a:highlight>
                  <a:srgbClr val="FFFFFF"/>
                </a:highlight>
                <a:latin typeface="Comfortaa"/>
                <a:ea typeface="Comfortaa"/>
                <a:cs typeface="Comfortaa"/>
                <a:sym typeface="Comfortaa"/>
              </a:rPr>
              <a:t>-Dostalo se Josefu Resselovi uznání až po smrti.</a:t>
            </a:r>
            <a:endParaRPr sz="1150">
              <a:solidFill>
                <a:schemeClr val="dk1"/>
              </a:solidFill>
              <a:highlight>
                <a:srgbClr val="FFFFFF"/>
              </a:highlight>
              <a:latin typeface="Comfortaa"/>
              <a:ea typeface="Comfortaa"/>
              <a:cs typeface="Comfortaa"/>
              <a:sym typeface="Comfortaa"/>
            </a:endParaRPr>
          </a:p>
          <a:p>
            <a:pPr marL="0" lvl="0" indent="0" algn="l" rtl="0">
              <a:spcBef>
                <a:spcPts val="0"/>
              </a:spcBef>
              <a:spcAft>
                <a:spcPts val="1200"/>
              </a:spcAft>
              <a:buNone/>
            </a:pPr>
            <a:endParaRPr/>
          </a:p>
        </p:txBody>
      </p:sp>
      <p:pic>
        <p:nvPicPr>
          <p:cNvPr id="115" name="Google Shape;115;p20"/>
          <p:cNvPicPr preferRelativeResize="0"/>
          <p:nvPr/>
        </p:nvPicPr>
        <p:blipFill>
          <a:blip r:embed="rId3">
            <a:alphaModFix/>
          </a:blip>
          <a:stretch>
            <a:fillRect/>
          </a:stretch>
        </p:blipFill>
        <p:spPr>
          <a:xfrm>
            <a:off x="4166173" y="3542725"/>
            <a:ext cx="1129725" cy="1505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highlight>
                  <a:srgbClr val="D9EAD3"/>
                </a:highlight>
                <a:latin typeface="Roboto Serif"/>
                <a:ea typeface="Roboto Serif"/>
                <a:cs typeface="Roboto Serif"/>
                <a:sym typeface="Roboto Serif"/>
              </a:rPr>
              <a:t>DALŠÍ VYNÁLEZY-s patentem</a:t>
            </a:r>
            <a:endParaRPr>
              <a:highlight>
                <a:srgbClr val="D9EAD3"/>
              </a:highlight>
              <a:latin typeface="Roboto Serif"/>
              <a:ea typeface="Roboto Serif"/>
              <a:cs typeface="Roboto Serif"/>
              <a:sym typeface="Roboto Serif"/>
            </a:endParaRPr>
          </a:p>
        </p:txBody>
      </p:sp>
      <p:sp>
        <p:nvSpPr>
          <p:cNvPr id="121" name="Google Shape;121;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150" b="1">
              <a:solidFill>
                <a:srgbClr val="333333"/>
              </a:solidFill>
              <a:highlight>
                <a:srgbClr val="FFFFFF"/>
              </a:highlight>
            </a:endParaRPr>
          </a:p>
          <a:p>
            <a:pPr marL="0" lvl="0" indent="0" algn="l" rtl="0">
              <a:spcBef>
                <a:spcPts val="1200"/>
              </a:spcBef>
              <a:spcAft>
                <a:spcPts val="0"/>
              </a:spcAft>
              <a:buNone/>
            </a:pPr>
            <a:r>
              <a:rPr lang="cs" sz="1350">
                <a:solidFill>
                  <a:srgbClr val="000000"/>
                </a:solidFill>
                <a:highlight>
                  <a:srgbClr val="C9DAF8"/>
                </a:highlight>
                <a:latin typeface="Montserrat"/>
                <a:ea typeface="Montserrat"/>
                <a:cs typeface="Montserrat"/>
                <a:sym typeface="Montserrat"/>
              </a:rPr>
              <a:t>Josef Ressel kromě lodního šroubu vynalezl mimo také:</a:t>
            </a:r>
            <a:endParaRPr sz="1350">
              <a:solidFill>
                <a:srgbClr val="000000"/>
              </a:solidFill>
              <a:highlight>
                <a:srgbClr val="C9DAF8"/>
              </a:highlight>
              <a:latin typeface="Montserrat"/>
              <a:ea typeface="Montserrat"/>
              <a:cs typeface="Montserrat"/>
              <a:sym typeface="Montserrat"/>
            </a:endParaRPr>
          </a:p>
          <a:p>
            <a:pPr marL="0" lvl="0" indent="0" algn="l" rtl="0">
              <a:spcBef>
                <a:spcPts val="1200"/>
              </a:spcBef>
              <a:spcAft>
                <a:spcPts val="0"/>
              </a:spcAft>
              <a:buNone/>
            </a:pPr>
            <a:r>
              <a:rPr lang="cs" sz="1150">
                <a:solidFill>
                  <a:srgbClr val="000000"/>
                </a:solidFill>
                <a:highlight>
                  <a:srgbClr val="FCE5CD"/>
                </a:highlight>
                <a:latin typeface="Montserrat"/>
                <a:ea typeface="Montserrat"/>
                <a:cs typeface="Montserrat"/>
                <a:sym typeface="Montserrat"/>
              </a:rPr>
              <a:t>šroubový lis pro výrobu vína a oleje </a:t>
            </a:r>
            <a:endParaRPr sz="1150">
              <a:solidFill>
                <a:srgbClr val="000000"/>
              </a:solidFill>
              <a:highlight>
                <a:srgbClr val="FCE5CD"/>
              </a:highlight>
              <a:latin typeface="Montserrat"/>
              <a:ea typeface="Montserrat"/>
              <a:cs typeface="Montserrat"/>
              <a:sym typeface="Montserrat"/>
            </a:endParaRPr>
          </a:p>
          <a:p>
            <a:pPr marL="0" lvl="0" indent="0" algn="l" rtl="0">
              <a:spcBef>
                <a:spcPts val="1200"/>
              </a:spcBef>
              <a:spcAft>
                <a:spcPts val="0"/>
              </a:spcAft>
              <a:buNone/>
            </a:pPr>
            <a:r>
              <a:rPr lang="cs" sz="1150">
                <a:solidFill>
                  <a:srgbClr val="000000"/>
                </a:solidFill>
                <a:highlight>
                  <a:srgbClr val="FCE5CD"/>
                </a:highlight>
                <a:latin typeface="Montserrat"/>
                <a:ea typeface="Montserrat"/>
                <a:cs typeface="Montserrat"/>
                <a:sym typeface="Montserrat"/>
              </a:rPr>
              <a:t>kuličkové ložisko bez mazání</a:t>
            </a:r>
            <a:endParaRPr sz="1150">
              <a:solidFill>
                <a:srgbClr val="000000"/>
              </a:solidFill>
              <a:highlight>
                <a:srgbClr val="FCE5CD"/>
              </a:highlight>
              <a:latin typeface="Montserrat"/>
              <a:ea typeface="Montserrat"/>
              <a:cs typeface="Montserrat"/>
              <a:sym typeface="Montserrat"/>
            </a:endParaRPr>
          </a:p>
          <a:p>
            <a:pPr marL="0" lvl="0" indent="0" algn="l" rtl="0">
              <a:spcBef>
                <a:spcPts val="1200"/>
              </a:spcBef>
              <a:spcAft>
                <a:spcPts val="0"/>
              </a:spcAft>
              <a:buNone/>
            </a:pPr>
            <a:r>
              <a:rPr lang="cs" sz="1150">
                <a:solidFill>
                  <a:srgbClr val="000000"/>
                </a:solidFill>
                <a:highlight>
                  <a:srgbClr val="FCE5CD"/>
                </a:highlight>
                <a:latin typeface="Montserrat"/>
                <a:ea typeface="Montserrat"/>
                <a:cs typeface="Montserrat"/>
                <a:sym typeface="Montserrat"/>
              </a:rPr>
              <a:t>zařízení pro parní vyluhování barviv či zařízení </a:t>
            </a:r>
            <a:endParaRPr sz="1150">
              <a:solidFill>
                <a:srgbClr val="000000"/>
              </a:solidFill>
              <a:highlight>
                <a:srgbClr val="FCE5CD"/>
              </a:highlight>
              <a:latin typeface="Montserrat"/>
              <a:ea typeface="Montserrat"/>
              <a:cs typeface="Montserrat"/>
              <a:sym typeface="Montserrat"/>
            </a:endParaRPr>
          </a:p>
          <a:p>
            <a:pPr marL="0" lvl="0" indent="0" algn="l" rtl="0">
              <a:spcBef>
                <a:spcPts val="1200"/>
              </a:spcBef>
              <a:spcAft>
                <a:spcPts val="1200"/>
              </a:spcAft>
              <a:buNone/>
            </a:pPr>
            <a:r>
              <a:rPr lang="cs" sz="1150">
                <a:solidFill>
                  <a:srgbClr val="000000"/>
                </a:solidFill>
                <a:highlight>
                  <a:srgbClr val="FCE5CD"/>
                </a:highlight>
                <a:latin typeface="Montserrat"/>
                <a:ea typeface="Montserrat"/>
                <a:cs typeface="Montserrat"/>
                <a:sym typeface="Montserrat"/>
              </a:rPr>
              <a:t>pneumatickou potrubní dopravu</a:t>
            </a:r>
            <a:endParaRPr>
              <a:solidFill>
                <a:srgbClr val="000000"/>
              </a:solidFill>
              <a:highlight>
                <a:srgbClr val="FCE5CD"/>
              </a:highlight>
              <a:latin typeface="Montserrat"/>
              <a:ea typeface="Montserrat"/>
              <a:cs typeface="Montserrat"/>
              <a:sym typeface="Montserrat"/>
            </a:endParaRPr>
          </a:p>
        </p:txBody>
      </p:sp>
      <p:sp>
        <p:nvSpPr>
          <p:cNvPr id="122" name="Google Shape;122;p2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cs" sz="1150">
                <a:solidFill>
                  <a:srgbClr val="333333"/>
                </a:solidFill>
                <a:highlight>
                  <a:srgbClr val="FFFFFF"/>
                </a:highlight>
              </a:rPr>
              <a:t>l</a:t>
            </a:r>
            <a:r>
              <a:rPr lang="cs" sz="1150">
                <a:solidFill>
                  <a:srgbClr val="333333"/>
                </a:solidFill>
                <a:highlight>
                  <a:srgbClr val="FCE5CD"/>
                </a:highlight>
              </a:rPr>
              <a:t>oď, která může jet vlastní silou proti proudu řeky</a:t>
            </a:r>
            <a:endParaRPr sz="1150">
              <a:solidFill>
                <a:srgbClr val="333333"/>
              </a:solidFill>
              <a:highlight>
                <a:srgbClr val="FCE5CD"/>
              </a:highlight>
            </a:endParaRPr>
          </a:p>
          <a:p>
            <a:pPr marL="0" lvl="0" indent="0" algn="l" rtl="0">
              <a:spcBef>
                <a:spcPts val="1200"/>
              </a:spcBef>
              <a:spcAft>
                <a:spcPts val="0"/>
              </a:spcAft>
              <a:buNone/>
            </a:pPr>
            <a:r>
              <a:rPr lang="cs" sz="1150">
                <a:solidFill>
                  <a:srgbClr val="333333"/>
                </a:solidFill>
                <a:highlight>
                  <a:srgbClr val="FCE5CD"/>
                </a:highlight>
              </a:rPr>
              <a:t> parní mlýn na mletí obilí</a:t>
            </a:r>
            <a:endParaRPr sz="1150">
              <a:solidFill>
                <a:srgbClr val="333333"/>
              </a:solidFill>
              <a:highlight>
                <a:srgbClr val="FCE5CD"/>
              </a:highlight>
            </a:endParaRPr>
          </a:p>
          <a:p>
            <a:pPr marL="0" lvl="0" indent="0" algn="l" rtl="0">
              <a:spcBef>
                <a:spcPts val="1200"/>
              </a:spcBef>
              <a:spcAft>
                <a:spcPts val="0"/>
              </a:spcAft>
              <a:buNone/>
            </a:pPr>
            <a:r>
              <a:rPr lang="cs" sz="1150">
                <a:solidFill>
                  <a:srgbClr val="333333"/>
                </a:solidFill>
                <a:highlight>
                  <a:srgbClr val="FCE5CD"/>
                </a:highlight>
              </a:rPr>
              <a:t> hydraulický parní stroj s použitím vody a rtuti</a:t>
            </a:r>
            <a:endParaRPr sz="1150">
              <a:solidFill>
                <a:srgbClr val="333333"/>
              </a:solidFill>
              <a:highlight>
                <a:srgbClr val="FCE5CD"/>
              </a:highlight>
            </a:endParaRPr>
          </a:p>
          <a:p>
            <a:pPr marL="0" lvl="0" indent="0" algn="l" rtl="0">
              <a:spcBef>
                <a:spcPts val="1200"/>
              </a:spcBef>
              <a:spcAft>
                <a:spcPts val="0"/>
              </a:spcAft>
              <a:buNone/>
            </a:pPr>
            <a:r>
              <a:rPr lang="cs" sz="1150">
                <a:solidFill>
                  <a:srgbClr val="333333"/>
                </a:solidFill>
                <a:highlight>
                  <a:srgbClr val="FCE5CD"/>
                </a:highlight>
              </a:rPr>
              <a:t> silniční lokomotivu s parním pohonem </a:t>
            </a:r>
            <a:endParaRPr sz="1150">
              <a:solidFill>
                <a:srgbClr val="333333"/>
              </a:solidFill>
              <a:highlight>
                <a:srgbClr val="FCE5CD"/>
              </a:highlight>
            </a:endParaRPr>
          </a:p>
          <a:p>
            <a:pPr marL="0" lvl="0" indent="0" algn="l" rtl="0">
              <a:spcBef>
                <a:spcPts val="1200"/>
              </a:spcBef>
              <a:spcAft>
                <a:spcPts val="0"/>
              </a:spcAft>
              <a:buClr>
                <a:schemeClr val="dk1"/>
              </a:buClr>
              <a:buSzPts val="1100"/>
              <a:buFont typeface="Arial"/>
              <a:buNone/>
            </a:pPr>
            <a:r>
              <a:rPr lang="cs" sz="1150">
                <a:solidFill>
                  <a:srgbClr val="333333"/>
                </a:solidFill>
                <a:highlight>
                  <a:srgbClr val="FCE5CD"/>
                </a:highlight>
              </a:rPr>
              <a:t>mechanizmus k pohonu parních lodí podle principu rybího ocasu. </a:t>
            </a:r>
            <a:endParaRPr>
              <a:highlight>
                <a:srgbClr val="FCE5CD"/>
              </a:highlight>
            </a:endParaRPr>
          </a:p>
          <a:p>
            <a:pPr marL="0" lvl="0" indent="0" algn="l" rtl="0">
              <a:spcBef>
                <a:spcPts val="1200"/>
              </a:spcBef>
              <a:spcAft>
                <a:spcPts val="1200"/>
              </a:spcAft>
              <a:buNone/>
            </a:pPr>
            <a:endParaRPr sz="2400">
              <a:solidFill>
                <a:srgbClr val="93C47D"/>
              </a:solidFill>
              <a:highlight>
                <a:srgbClr val="FCE5CD"/>
              </a:highlight>
              <a:latin typeface="EB Garamond"/>
              <a:ea typeface="EB Garamond"/>
              <a:cs typeface="EB Garamond"/>
              <a:sym typeface="EB Garamond"/>
            </a:endParaRPr>
          </a:p>
        </p:txBody>
      </p:sp>
      <p:pic>
        <p:nvPicPr>
          <p:cNvPr id="123" name="Google Shape;123;p21"/>
          <p:cNvPicPr preferRelativeResize="0"/>
          <p:nvPr/>
        </p:nvPicPr>
        <p:blipFill>
          <a:blip r:embed="rId3">
            <a:alphaModFix/>
          </a:blip>
          <a:stretch>
            <a:fillRect/>
          </a:stretch>
        </p:blipFill>
        <p:spPr>
          <a:xfrm>
            <a:off x="2524125" y="2524125"/>
            <a:ext cx="615450" cy="400050"/>
          </a:xfrm>
          <a:prstGeom prst="rect">
            <a:avLst/>
          </a:prstGeom>
          <a:noFill/>
          <a:ln>
            <a:noFill/>
          </a:ln>
        </p:spPr>
      </p:pic>
      <p:pic>
        <p:nvPicPr>
          <p:cNvPr id="124" name="Google Shape;124;p21"/>
          <p:cNvPicPr preferRelativeResize="0"/>
          <p:nvPr/>
        </p:nvPicPr>
        <p:blipFill>
          <a:blip r:embed="rId4">
            <a:alphaModFix/>
          </a:blip>
          <a:stretch>
            <a:fillRect/>
          </a:stretch>
        </p:blipFill>
        <p:spPr>
          <a:xfrm>
            <a:off x="2909891" y="3319850"/>
            <a:ext cx="1709725" cy="11378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1492</Words>
  <Application>Microsoft Office PowerPoint</Application>
  <PresentationFormat>Předvádění na obrazovce (16:9)</PresentationFormat>
  <Paragraphs>54</Paragraphs>
  <Slides>12</Slides>
  <Notes>12</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12</vt:i4>
      </vt:variant>
    </vt:vector>
  </HeadingPairs>
  <TitlesOfParts>
    <vt:vector size="22" baseType="lpstr">
      <vt:lpstr>Arial</vt:lpstr>
      <vt:lpstr>Merriweather</vt:lpstr>
      <vt:lpstr>Shadows Into Light</vt:lpstr>
      <vt:lpstr>Montserrat</vt:lpstr>
      <vt:lpstr>Roboto Serif</vt:lpstr>
      <vt:lpstr>EB Garamond</vt:lpstr>
      <vt:lpstr>Playfair Display</vt:lpstr>
      <vt:lpstr>Comfortaa</vt:lpstr>
      <vt:lpstr>Economica</vt:lpstr>
      <vt:lpstr>Simple Light</vt:lpstr>
      <vt:lpstr>JOSEF RESSEL</vt:lpstr>
      <vt:lpstr>KDO TO BYL?</vt:lpstr>
      <vt:lpstr>JMÉNO JOSEF RESSEL:</vt:lpstr>
      <vt:lpstr>Studium a profesionální kariéra</vt:lpstr>
      <vt:lpstr>RESSEL A NÁMOŘNICTVO </vt:lpstr>
      <vt:lpstr>ARCHIMEDŮV ŠROUB </vt:lpstr>
      <vt:lpstr>Prezentace aplikace PowerPoint</vt:lpstr>
      <vt:lpstr>ŠŤASTNÝ KONEC AŽ PO SMRTI JOSEFA</vt:lpstr>
      <vt:lpstr>DALŠÍ VYNÁLEZY-s patentem</vt:lpstr>
      <vt:lpstr>NEPATENTOVANÉ VYNÁLEZY</vt:lpstr>
      <vt:lpstr>zajímavost:</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JOSEF RESSEL</dc:title>
  <dc:creator>Owner</dc:creator>
  <cp:lastModifiedBy>Irena Říhová</cp:lastModifiedBy>
  <cp:revision>1</cp:revision>
  <dcterms:modified xsi:type="dcterms:W3CDTF">2023-04-28T08:41:26Z</dcterms:modified>
</cp:coreProperties>
</file>